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2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4"/>
  </p:notesMasterIdLst>
  <p:handoutMasterIdLst>
    <p:handoutMasterId r:id="rId15"/>
  </p:handoutMasterIdLst>
  <p:sldIdLst>
    <p:sldId id="2147473810" r:id="rId5"/>
    <p:sldId id="2147473800" r:id="rId6"/>
    <p:sldId id="2147473812" r:id="rId7"/>
    <p:sldId id="2147473813" r:id="rId8"/>
    <p:sldId id="2147473803" r:id="rId9"/>
    <p:sldId id="2147473804" r:id="rId10"/>
    <p:sldId id="2147473805" r:id="rId11"/>
    <p:sldId id="2147473807" r:id="rId12"/>
    <p:sldId id="2147473785" r:id="rId13"/>
  </p:sldIdLst>
  <p:sldSz cx="6858000" cy="9906000" type="A4"/>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440" userDrawn="1">
          <p15:clr>
            <a:srgbClr val="A4A3A4"/>
          </p15:clr>
        </p15:guide>
        <p15:guide id="2" pos="2863" userDrawn="1">
          <p15:clr>
            <a:srgbClr val="A4A3A4"/>
          </p15:clr>
        </p15:guide>
        <p15:guide id="5" orient="horz" pos="103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F78B16-B1ED-1436-3BBC-9CD2E4910A7C}" name="Pranav Agarwal" initials="PA" userId="S::Pranav.Agarwal1@Evalueserve.com::a32bd611-e2df-4d2f-964e-74fb085e1a97" providerId="AD"/>
  <p188:author id="{603B4A2D-CC03-6A23-D79C-3FA6DC2F2E80}" name="Susan Xie" initials="SX" userId="S::Susan.Xie@Evalueserve.com::2f2ee9e8-4d6e-491b-9735-48c9a6a541e0" providerId="AD"/>
  <p188:author id="{6B731B7A-0381-4811-1753-3A8A575B1295}" name="Sameer Vaish" initials="SV" userId="S::Sameer.Vaish@evalueserve.com::32ba0241-aa7c-499b-94b9-3606ee236ca2" providerId="AD"/>
  <p188:author id="{2E2F5D80-B0DA-E766-934D-624DACE07F3D}" name="Nishi Aggarwal" initials="NA" userId="S::Nishi.Aggarwal@Evalueserve.com::725fafb7-f6ed-4298-b175-26726a1540b8" providerId="AD"/>
  <p188:author id="{E94B0A95-B690-D349-C758-9E81D8FA398F}" name="Zahir Abbas (S&amp;M-01)" initials="Z(" userId="S::zahir.abbas2@evalueserve.com::bb512bf6-3ef5-414a-8c9c-8f9caaf4a502" providerId="AD"/>
  <p188:author id="{7FECA2FD-DA21-EA6D-104A-3CF8F88190F3}" name="Erin Pearson" initials="EP" userId="S::erin.pearson@evalueserve.com::b9c8095e-c2fa-426a-9728-e93dfdc8561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dhurima Majumdar" initials="MM" lastIdx="1" clrIdx="0">
    <p:extLst>
      <p:ext uri="{19B8F6BF-5375-455C-9EA6-DF929625EA0E}">
        <p15:presenceInfo xmlns:p15="http://schemas.microsoft.com/office/powerpoint/2012/main" userId="S::Madhurima.Majumdar@evalueserve.com::daaa3904-3c94-4506-be8d-3311c97d6af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E4F9"/>
    <a:srgbClr val="F0DDF5"/>
    <a:srgbClr val="F1E6F4"/>
    <a:srgbClr val="F7ECFA"/>
    <a:srgbClr val="E2DCF7"/>
    <a:srgbClr val="776EA9"/>
    <a:srgbClr val="F5F5F5"/>
    <a:srgbClr val="301038"/>
    <a:srgbClr val="A5C0E5"/>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E25E649-3F16-4E02-A733-19D2CDBF48F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647" autoAdjust="0"/>
    <p:restoredTop sz="93528" autoAdjust="0"/>
  </p:normalViewPr>
  <p:slideViewPr>
    <p:cSldViewPr snapToGrid="0">
      <p:cViewPr>
        <p:scale>
          <a:sx n="72" d="100"/>
          <a:sy n="72" d="100"/>
        </p:scale>
        <p:origin x="508" y="36"/>
      </p:cViewPr>
      <p:guideLst>
        <p:guide pos="1440"/>
        <p:guide pos="2863"/>
        <p:guide orient="horz" pos="1032"/>
      </p:guideLst>
    </p:cSldViewPr>
  </p:slideViewPr>
  <p:notesTextViewPr>
    <p:cViewPr>
      <p:scale>
        <a:sx n="300" d="100"/>
        <a:sy n="300" d="100"/>
      </p:scale>
      <p:origin x="0" y="0"/>
    </p:cViewPr>
  </p:notesTextViewPr>
  <p:sorterViewPr>
    <p:cViewPr>
      <p:scale>
        <a:sx n="100" d="100"/>
        <a:sy n="100" d="100"/>
      </p:scale>
      <p:origin x="0" y="-784"/>
    </p:cViewPr>
  </p:sorterViewPr>
  <p:notesViewPr>
    <p:cSldViewPr snapToGrid="0">
      <p:cViewPr>
        <p:scale>
          <a:sx n="1" d="2"/>
          <a:sy n="1" d="2"/>
        </p:scale>
        <p:origin x="3696" y="10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gs" Target="tags/tag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microsoft.com/office/2018/10/relationships/authors" Target="author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1"/>
        <c:ser>
          <c:idx val="0"/>
          <c:order val="0"/>
          <c:tx>
            <c:strRef>
              <c:f>Sheet1!$B$1</c:f>
              <c:strCache>
                <c:ptCount val="1"/>
                <c:pt idx="0">
                  <c:v>Share of portfolio companies (%)</c:v>
                </c:pt>
              </c:strCache>
            </c:strRef>
          </c:tx>
          <c:invertIfNegative val="1"/>
          <c:dPt>
            <c:idx val="0"/>
            <c:invertIfNegative val="1"/>
            <c:bubble3D val="0"/>
            <c:spPr>
              <a:solidFill>
                <a:srgbClr val="776EA9"/>
              </a:solidFill>
            </c:spPr>
            <c:extLst>
              <c:ext xmlns:c16="http://schemas.microsoft.com/office/drawing/2014/chart" uri="{C3380CC4-5D6E-409C-BE32-E72D297353CC}">
                <c16:uniqueId val="{00000001-B0AC-4AB1-88F8-8D983C42F158}"/>
              </c:ext>
            </c:extLst>
          </c:dPt>
          <c:dPt>
            <c:idx val="1"/>
            <c:invertIfNegative val="1"/>
            <c:bubble3D val="0"/>
            <c:spPr>
              <a:solidFill>
                <a:srgbClr val="E0044E"/>
              </a:solidFill>
            </c:spPr>
            <c:extLst>
              <c:ext xmlns:c16="http://schemas.microsoft.com/office/drawing/2014/chart" uri="{C3380CC4-5D6E-409C-BE32-E72D297353CC}">
                <c16:uniqueId val="{00000003-B0AC-4AB1-88F8-8D983C42F158}"/>
              </c:ext>
            </c:extLst>
          </c:dPt>
          <c:dPt>
            <c:idx val="2"/>
            <c:invertIfNegative val="1"/>
            <c:bubble3D val="0"/>
            <c:spPr>
              <a:solidFill>
                <a:srgbClr val="A297B4"/>
              </a:solidFill>
            </c:spPr>
            <c:extLst>
              <c:ext xmlns:c16="http://schemas.microsoft.com/office/drawing/2014/chart" uri="{C3380CC4-5D6E-409C-BE32-E72D297353CC}">
                <c16:uniqueId val="{00000005-B0AC-4AB1-88F8-8D983C42F158}"/>
              </c:ext>
            </c:extLst>
          </c:dPt>
          <c:dLbls>
            <c:numFmt formatCode="0&quot;%&quot;" sourceLinked="0"/>
            <c:spPr>
              <a:noFill/>
              <a:ln>
                <a:noFill/>
              </a:ln>
              <a:effectLst/>
            </c:spPr>
            <c:txPr>
              <a:bodyPr/>
              <a:lstStyle/>
              <a:p>
                <a:pPr>
                  <a:defRPr sz="1000" b="1">
                    <a:solidFill>
                      <a:srgbClr val="43224D"/>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At enterprise scale (part of the 36%)</c:v>
                </c:pt>
                <c:pt idx="1">
                  <c:v>Running AI in production, day to day</c:v>
                </c:pt>
                <c:pt idx="2">
                  <c:v>Not yet using AI in any meaningful way</c:v>
                </c:pt>
              </c:strCache>
            </c:strRef>
          </c:cat>
          <c:val>
            <c:numRef>
              <c:f>Sheet1!$B$2:$B$4</c:f>
              <c:numCache>
                <c:formatCode>General</c:formatCode>
                <c:ptCount val="3"/>
                <c:pt idx="0">
                  <c:v>7</c:v>
                </c:pt>
                <c:pt idx="1">
                  <c:v>36</c:v>
                </c:pt>
                <c:pt idx="2">
                  <c:v>43</c:v>
                </c:pt>
              </c:numCache>
            </c:numRef>
          </c:val>
          <c:extLst>
            <c:ext xmlns:c16="http://schemas.microsoft.com/office/drawing/2014/chart" uri="{C3380CC4-5D6E-409C-BE32-E72D297353CC}">
              <c16:uniqueId val="{00000006-B0AC-4AB1-88F8-8D983C42F158}"/>
            </c:ext>
          </c:extLst>
        </c:ser>
        <c:dLbls>
          <c:dLblPos val="outEnd"/>
          <c:showLegendKey val="0"/>
          <c:showVal val="1"/>
          <c:showCatName val="0"/>
          <c:showSerName val="0"/>
          <c:showPercent val="0"/>
          <c:showBubbleSize val="0"/>
        </c:dLbls>
        <c:gapWidth val="55"/>
        <c:axId val="2068027336"/>
        <c:axId val="2113994440"/>
      </c:barChart>
      <c:catAx>
        <c:axId val="2068027336"/>
        <c:scaling>
          <c:orientation val="minMax"/>
        </c:scaling>
        <c:delete val="0"/>
        <c:axPos val="l"/>
        <c:numFmt formatCode="General" sourceLinked="0"/>
        <c:majorTickMark val="out"/>
        <c:minorTickMark val="none"/>
        <c:tickLblPos val="nextTo"/>
        <c:spPr>
          <a:ln>
            <a:solidFill>
              <a:srgbClr val="BFBFBF"/>
            </a:solidFill>
          </a:ln>
        </c:spPr>
        <c:txPr>
          <a:bodyPr/>
          <a:lstStyle/>
          <a:p>
            <a:pPr>
              <a:defRPr sz="850"/>
            </a:pPr>
            <a:endParaRPr lang="en-US"/>
          </a:p>
        </c:txPr>
        <c:crossAx val="2113994440"/>
        <c:crosses val="autoZero"/>
        <c:auto val="1"/>
        <c:lblAlgn val="ctr"/>
        <c:lblOffset val="100"/>
        <c:noMultiLvlLbl val="0"/>
      </c:catAx>
      <c:valAx>
        <c:axId val="2113994440"/>
        <c:scaling>
          <c:orientation val="minMax"/>
          <c:max val="52"/>
          <c:min val="0"/>
        </c:scaling>
        <c:delete val="1"/>
        <c:axPos val="b"/>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850">
          <a:solidFill>
            <a:srgbClr val="4C4C4D"/>
          </a:solidFill>
          <a:latin typeface="Tenorite"/>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831C3C9-8BB4-41CE-AFD9-F29D7FB374C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BDE2AA12-045A-4286-AF34-21E446AFDA6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EFE2E85-3F1B-4735-9440-E547577C036D}" type="datetimeFigureOut">
              <a:rPr lang="en-GB" smtClean="0"/>
              <a:t>01/11/2026</a:t>
            </a:fld>
            <a:endParaRPr lang="en-GB" dirty="0"/>
          </a:p>
        </p:txBody>
      </p:sp>
      <p:sp>
        <p:nvSpPr>
          <p:cNvPr id="4" name="Footer Placeholder 3">
            <a:extLst>
              <a:ext uri="{FF2B5EF4-FFF2-40B4-BE49-F238E27FC236}">
                <a16:creationId xmlns:a16="http://schemas.microsoft.com/office/drawing/2014/main" id="{7E035F69-0441-45AB-9075-3159AB3243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4F0DD238-8E14-4D6F-AEF3-941566C3D3D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A1B7E8-778D-4516-A21D-A027C86556B5}" type="slidenum">
              <a:rPr lang="en-GB" smtClean="0"/>
              <a:t>‹#›</a:t>
            </a:fld>
            <a:endParaRPr lang="en-GB" dirty="0"/>
          </a:p>
        </p:txBody>
      </p:sp>
    </p:spTree>
    <p:extLst>
      <p:ext uri="{BB962C8B-B14F-4D97-AF65-F5344CB8AC3E}">
        <p14:creationId xmlns:p14="http://schemas.microsoft.com/office/powerpoint/2010/main" val="265973691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38429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88E0B-AF3A-84BF-A1BA-8AF0E0D375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42BA51-D7BE-939A-2882-D4F6EEE36ABD}"/>
              </a:ext>
            </a:extLst>
          </p:cNvPr>
          <p:cNvSpPr>
            <a:spLocks noGrp="1" noRot="1" noChangeAspect="1"/>
          </p:cNvSpPr>
          <p:nvPr>
            <p:ph type="sldImg" idx="2"/>
          </p:nvPr>
        </p:nvSpPr>
        <p:spPr/>
        <p:txBody>
          <a:bodyPr/>
          <a:lstStyle/>
          <a:p>
            <a:endParaRPr lang="en-US" dirty="0"/>
          </a:p>
        </p:txBody>
      </p:sp>
      <p:sp>
        <p:nvSpPr>
          <p:cNvPr id="3" name="Notes Placeholder 2">
            <a:extLst>
              <a:ext uri="{FF2B5EF4-FFF2-40B4-BE49-F238E27FC236}">
                <a16:creationId xmlns:a16="http://schemas.microsoft.com/office/drawing/2014/main" id="{C00FEFD9-8A88-F6C3-0C8D-C9EC29B95648}"/>
              </a:ext>
            </a:extLst>
          </p:cNvPr>
          <p:cNvSpPr>
            <a:spLocks noGrp="1"/>
          </p:cNvSpPr>
          <p:nvPr>
            <p:ph type="body" sz="quarter" idx="3"/>
          </p:nvPr>
        </p:nvSpPr>
        <p:spPr/>
        <p:txBody>
          <a:bodyPr/>
          <a:lstStyle/>
          <a:p>
            <a:r>
              <a:rPr dirty="0"/>
              <a:t>https://www.bain.com/insights/topics/global-private-equity-report/</a:t>
            </a:r>
            <a:br>
              <a:rPr dirty="0"/>
            </a:br>
            <a:r>
              <a:rPr dirty="0"/>
              <a:t>www.gain.ai/insight-reports/private-equity-value-creation-report-2026</a:t>
            </a:r>
            <a:br>
              <a:rPr dirty="0"/>
            </a:br>
            <a:r>
              <a:rPr dirty="0"/>
              <a:t>https://www.mckinsey.com/industries/private-capital/our-insights/global-private-markets-report/private-equity</a:t>
            </a:r>
            <a:br>
              <a:rPr dirty="0"/>
            </a:br>
            <a:r>
              <a:rPr dirty="0"/>
              <a:t>https://www.grantthornton.com/insights/survey-reports/private-equity/2026/private-equity-insights-2026-ai-impact-survey</a:t>
            </a:r>
            <a:br>
              <a:rPr dirty="0"/>
            </a:br>
            <a:r>
              <a:rPr dirty="0"/>
              <a:t>https://www.fticonsulting.com/insights/reports/2026-private-equity-ai-radar</a:t>
            </a:r>
            <a:br>
              <a:rPr dirty="0"/>
            </a:br>
            <a:r>
              <a:rPr dirty="0"/>
              <a:t>https://www.msci.com/research-and-insights/paper/the-state-of-private-markets-2026</a:t>
            </a:r>
          </a:p>
        </p:txBody>
      </p:sp>
      <p:sp>
        <p:nvSpPr>
          <p:cNvPr id="4" name="Slide Number Placeholder 3">
            <a:extLst>
              <a:ext uri="{FF2B5EF4-FFF2-40B4-BE49-F238E27FC236}">
                <a16:creationId xmlns:a16="http://schemas.microsoft.com/office/drawing/2014/main" id="{CD60F630-183A-43E4-5FB8-B89F4BABED8E}"/>
              </a:ext>
            </a:extLst>
          </p:cNvPr>
          <p:cNvSpPr>
            <a:spLocks noGrp="1"/>
          </p:cNvSpPr>
          <p:nvPr>
            <p:ph type="sldNum" sz="quarter" idx="5"/>
          </p:nvPr>
        </p:nvSpPr>
        <p:spPr/>
        <p:txBody>
          <a:bodyPr/>
          <a:lstStyle/>
          <a:p>
            <a:endParaRPr lang="en-US" dirty="0"/>
          </a:p>
        </p:txBody>
      </p:sp>
    </p:spTree>
    <p:extLst>
      <p:ext uri="{BB962C8B-B14F-4D97-AF65-F5344CB8AC3E}">
        <p14:creationId xmlns:p14="http://schemas.microsoft.com/office/powerpoint/2010/main" val="2793020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https://www.deloitte.com/us/en/what-we-do/capabilities/mergers-acquisitions/articles/m-and-a-generative-ai-study.html</a:t>
            </a:r>
            <a:br>
              <a:rPr dirty="0"/>
            </a:br>
            <a:r>
              <a:rPr dirty="0"/>
              <a:t>https://www.grantthornton.com/insights/survey-reports/private-equity/2026/private-equity-insights-2026-ai-impact-survey</a:t>
            </a:r>
            <a:br>
              <a:rPr dirty="0"/>
            </a:br>
            <a:r>
              <a:rPr dirty="0"/>
              <a:t>https://www.alvarezandmarsal.com/press-release/alvarez-marsal-north-america-value-creation-report-2026</a:t>
            </a:r>
          </a:p>
          <a:p>
            <a:r>
              <a:rPr dirty="0"/>
              <a:t>https://eqtgroup.com/news/eqt-and-google-accelerate-ai-adoption-for-global-businesses-2026-05-28</a:t>
            </a:r>
            <a:br>
              <a:rPr dirty="0"/>
            </a:br>
            <a:r>
              <a:rPr dirty="0"/>
              <a:t>https://www.thomabravo.com/press-releases/thoma-bravo-and-google-cloud-launch-strategic-partnership-to-deliver-on-the-promise-of-ai-for-enterprise-software</a:t>
            </a:r>
            <a:br>
              <a:rPr dirty="0"/>
            </a:br>
            <a:r>
              <a:rPr dirty="0"/>
              <a:t>https://www.vistaequitypartners.com/insights/agentic-ai-factory/</a:t>
            </a:r>
            <a:br>
              <a:rPr dirty="0"/>
            </a:br>
            <a:endParaRPr dirty="0"/>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50688-E391-1D63-C65D-EF4C391955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A35EC3-2C69-875F-6E11-3837EFEF0674}"/>
              </a:ext>
            </a:extLst>
          </p:cNvPr>
          <p:cNvSpPr>
            <a:spLocks noGrp="1" noRot="1" noChangeAspect="1"/>
          </p:cNvSpPr>
          <p:nvPr>
            <p:ph type="sldImg" idx="2"/>
          </p:nvPr>
        </p:nvSpPr>
        <p:spPr/>
        <p:txBody>
          <a:bodyPr/>
          <a:lstStyle/>
          <a:p>
            <a:endParaRPr lang="en-US" dirty="0"/>
          </a:p>
        </p:txBody>
      </p:sp>
      <p:sp>
        <p:nvSpPr>
          <p:cNvPr id="3" name="Notes Placeholder 2">
            <a:extLst>
              <a:ext uri="{FF2B5EF4-FFF2-40B4-BE49-F238E27FC236}">
                <a16:creationId xmlns:a16="http://schemas.microsoft.com/office/drawing/2014/main" id="{82E05DA0-23A8-F335-5627-AC8E4CBD879A}"/>
              </a:ext>
            </a:extLst>
          </p:cNvPr>
          <p:cNvSpPr>
            <a:spLocks noGrp="1"/>
          </p:cNvSpPr>
          <p:nvPr>
            <p:ph type="body" sz="quarter" idx="3"/>
          </p:nvPr>
        </p:nvSpPr>
        <p:spPr/>
        <p:txBody>
          <a:bodyPr/>
          <a:lstStyle/>
          <a:p>
            <a:r>
              <a:rPr dirty="0"/>
              <a:t>https://www.bain.com/globalassets/noindex/2025/bain-report_global-private-equity-report-2025.pdf  page.36</a:t>
            </a:r>
            <a:br>
              <a:rPr dirty="0"/>
            </a:br>
            <a:r>
              <a:rPr dirty="0"/>
              <a:t>https://www.permira.com/news-and-insights/insights/genai-in-the-permira-portfolio-3q2025</a:t>
            </a:r>
            <a:br>
              <a:rPr dirty="0"/>
            </a:br>
            <a:r>
              <a:rPr dirty="0"/>
              <a:t>https://www.blott.com/reports/ai-case-studies-in-private-equity-portfolio-value-creation-operations</a:t>
            </a:r>
          </a:p>
          <a:p>
            <a:r>
              <a:rPr dirty="0"/>
              <a:t>https://sloanreview.mit.edu/article/building-ai-capabilities-into-portfolio-companies-at-apollo/</a:t>
            </a:r>
          </a:p>
          <a:p>
            <a:r>
              <a:rPr dirty="0"/>
              <a:t>https://www.billtrust.com/news/study-finds-ai-in-accounts-receivable-reduces-dso</a:t>
            </a:r>
          </a:p>
          <a:p>
            <a:r>
              <a:rPr dirty="0"/>
              <a:t>https://www.londonstockexchange.com/news-article/HGT/hg-to-increase-strategic-investment-in-hgt/17622945</a:t>
            </a:r>
            <a:br>
              <a:rPr dirty="0"/>
            </a:br>
            <a:r>
              <a:rPr dirty="0"/>
              <a:t>https://sloanreview.mit.edu/article/building-ai-capabilities-into-portfolio-companies-at-apollo/</a:t>
            </a:r>
          </a:p>
          <a:p>
            <a:endParaRPr dirty="0"/>
          </a:p>
          <a:p>
            <a:endParaRPr dirty="0"/>
          </a:p>
        </p:txBody>
      </p:sp>
      <p:sp>
        <p:nvSpPr>
          <p:cNvPr id="4" name="Slide Number Placeholder 3">
            <a:extLst>
              <a:ext uri="{FF2B5EF4-FFF2-40B4-BE49-F238E27FC236}">
                <a16:creationId xmlns:a16="http://schemas.microsoft.com/office/drawing/2014/main" id="{8C25D54C-3FAB-3F28-948D-9636BFEA2473}"/>
              </a:ext>
            </a:extLst>
          </p:cNvPr>
          <p:cNvSpPr>
            <a:spLocks noGrp="1"/>
          </p:cNvSpPr>
          <p:nvPr>
            <p:ph type="sldNum" sz="quarter" idx="5"/>
          </p:nvPr>
        </p:nvSpPr>
        <p:spPr/>
        <p:txBody>
          <a:bodyPr/>
          <a:lstStyle/>
          <a:p>
            <a:endParaRPr lang="en-US" dirty="0"/>
          </a:p>
        </p:txBody>
      </p:sp>
    </p:spTree>
    <p:extLst>
      <p:ext uri="{BB962C8B-B14F-4D97-AF65-F5344CB8AC3E}">
        <p14:creationId xmlns:p14="http://schemas.microsoft.com/office/powerpoint/2010/main" val="664850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AC41E-821C-B7FD-17EB-9E5F37DF94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78FA74-ECFE-DCFC-D837-8FD9E2D2FF24}"/>
              </a:ext>
            </a:extLst>
          </p:cNvPr>
          <p:cNvSpPr>
            <a:spLocks noGrp="1" noRot="1" noChangeAspect="1"/>
          </p:cNvSpPr>
          <p:nvPr>
            <p:ph type="sldImg" idx="2"/>
          </p:nvPr>
        </p:nvSpPr>
        <p:spPr/>
        <p:txBody>
          <a:bodyPr/>
          <a:lstStyle/>
          <a:p>
            <a:endParaRPr lang="en-US" dirty="0"/>
          </a:p>
        </p:txBody>
      </p:sp>
      <p:sp>
        <p:nvSpPr>
          <p:cNvPr id="3" name="Notes Placeholder 2">
            <a:extLst>
              <a:ext uri="{FF2B5EF4-FFF2-40B4-BE49-F238E27FC236}">
                <a16:creationId xmlns:a16="http://schemas.microsoft.com/office/drawing/2014/main" id="{5B9F5367-F45D-6437-2501-B6998D4F08A7}"/>
              </a:ext>
            </a:extLst>
          </p:cNvPr>
          <p:cNvSpPr>
            <a:spLocks noGrp="1"/>
          </p:cNvSpPr>
          <p:nvPr>
            <p:ph type="body" sz="quarter" idx="3"/>
          </p:nvPr>
        </p:nvSpPr>
        <p:spPr/>
        <p:txBody>
          <a:bodyPr/>
          <a:lstStyle/>
          <a:p>
            <a:r>
              <a:rPr dirty="0"/>
              <a:t>https://www.fticonsulting.com/-/media/files/insights/reports/2026/mar/2026-private-equity-ai-radar.pdf</a:t>
            </a:r>
            <a:br>
              <a:rPr dirty="0"/>
            </a:br>
            <a:r>
              <a:rPr dirty="0"/>
              <a:t>https://www.bcg.com/publications/2026/private-equitys-future-digital-first-and-ai-powered</a:t>
            </a:r>
            <a:br>
              <a:rPr dirty="0"/>
            </a:br>
            <a:r>
              <a:rPr dirty="0"/>
              <a:t>https://www.grantthornton.com/insights/survey-reports/private-equity/2026/private-equity-insights-2026-ai-impact-survey</a:t>
            </a:r>
            <a:br>
              <a:rPr dirty="0"/>
            </a:br>
            <a:r>
              <a:rPr dirty="0"/>
              <a:t>https://www.bcg.com/publications/2026/private-equitys-future-digital-first-and-ai-powered</a:t>
            </a:r>
            <a:br>
              <a:rPr dirty="0"/>
            </a:br>
            <a:r>
              <a:rPr dirty="0"/>
              <a:t>https://www.alvarezandmarsal.com/press-release/alvarez-marsal-north-america-value-creation-report-2026</a:t>
            </a:r>
          </a:p>
          <a:p>
            <a:endParaRPr dirty="0"/>
          </a:p>
        </p:txBody>
      </p:sp>
      <p:sp>
        <p:nvSpPr>
          <p:cNvPr id="4" name="Slide Number Placeholder 3">
            <a:extLst>
              <a:ext uri="{FF2B5EF4-FFF2-40B4-BE49-F238E27FC236}">
                <a16:creationId xmlns:a16="http://schemas.microsoft.com/office/drawing/2014/main" id="{52A1084E-F712-8045-E364-95B0AB0B44C6}"/>
              </a:ext>
            </a:extLst>
          </p:cNvPr>
          <p:cNvSpPr>
            <a:spLocks noGrp="1"/>
          </p:cNvSpPr>
          <p:nvPr>
            <p:ph type="sldNum" sz="quarter" idx="5"/>
          </p:nvPr>
        </p:nvSpPr>
        <p:spPr/>
        <p:txBody>
          <a:bodyPr/>
          <a:lstStyle/>
          <a:p>
            <a:endParaRPr lang="en-US" dirty="0"/>
          </a:p>
        </p:txBody>
      </p:sp>
    </p:spTree>
    <p:extLst>
      <p:ext uri="{BB962C8B-B14F-4D97-AF65-F5344CB8AC3E}">
        <p14:creationId xmlns:p14="http://schemas.microsoft.com/office/powerpoint/2010/main" val="127131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https://www.alvarezandmarsal.com/press-release/alvarez-marsal-north-america-value-creation-report-2026</a:t>
            </a:r>
            <a:br>
              <a:rPr dirty="0"/>
            </a:br>
            <a:r>
              <a:rPr dirty="0"/>
              <a:t>https://www.bcg.com/publications/2026/private-equitys-future-digital-first-and-ai-powered</a:t>
            </a:r>
            <a:br>
              <a:rPr dirty="0"/>
            </a:br>
            <a:r>
              <a:rPr dirty="0"/>
              <a:t>https://www.blott.com/reports/ai-use-cases-in-private-equity</a:t>
            </a:r>
            <a:br>
              <a:rPr dirty="0"/>
            </a:br>
            <a:endParaRPr dirty="0"/>
          </a:p>
          <a:p>
            <a:endParaRPr dirty="0"/>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203B1-D17D-194E-516F-255D1E79D9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3A2A05-66AA-959E-5EFA-183BD1149E6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008A02B-4E1E-93A3-5A69-0818A6C7F59C}"/>
              </a:ext>
            </a:extLst>
          </p:cNvPr>
          <p:cNvSpPr>
            <a:spLocks noGrp="1"/>
          </p:cNvSpPr>
          <p:nvPr>
            <p:ph type="body" idx="1"/>
          </p:nvPr>
        </p:nvSpPr>
        <p:spPr/>
        <p:txBody>
          <a:bodyPr/>
          <a:lstStyle/>
          <a:p>
            <a:endParaRPr lang="en-IN" u="sng" dirty="0"/>
          </a:p>
        </p:txBody>
      </p:sp>
      <p:sp>
        <p:nvSpPr>
          <p:cNvPr id="4" name="Slide Number Placeholder 3">
            <a:extLst>
              <a:ext uri="{FF2B5EF4-FFF2-40B4-BE49-F238E27FC236}">
                <a16:creationId xmlns:a16="http://schemas.microsoft.com/office/drawing/2014/main" id="{9435DEAE-989B-C1F5-1498-C21686A82013}"/>
              </a:ext>
            </a:extLst>
          </p:cNvPr>
          <p:cNvSpPr>
            <a:spLocks noGrp="1"/>
          </p:cNvSpPr>
          <p:nvPr>
            <p:ph type="sldNum" sz="quarter" idx="5"/>
          </p:nvPr>
        </p:nvSpPr>
        <p:spPr/>
        <p:txBody>
          <a:bodyPr/>
          <a:lstStyle/>
          <a:p>
            <a:fld id="{B21B5D32-CA2C-4519-A33B-8D73434C11FF}" type="slidenum">
              <a:rPr lang="en-US" smtClean="0"/>
              <a:pPr/>
              <a:t>9</a:t>
            </a:fld>
            <a:endParaRPr lang="en-US" dirty="0"/>
          </a:p>
        </p:txBody>
      </p:sp>
    </p:spTree>
    <p:extLst>
      <p:ext uri="{BB962C8B-B14F-4D97-AF65-F5344CB8AC3E}">
        <p14:creationId xmlns:p14="http://schemas.microsoft.com/office/powerpoint/2010/main" val="32775688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3.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4.svg"/><Relationship Id="rId5" Type="http://schemas.openxmlformats.org/officeDocument/2006/relationships/image" Target="../media/image3.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sv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3.emf"/><Relationship Id="rId5" Type="http://schemas.openxmlformats.org/officeDocument/2006/relationships/oleObject" Target="../embeddings/oleObject5.bin"/><Relationship Id="rId4"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7.svg"/><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slideMaster" Target="../slideMasters/slideMaster1.xml"/><Relationship Id="rId1" Type="http://schemas.openxmlformats.org/officeDocument/2006/relationships/tags" Target="../tags/tag24.xml"/><Relationship Id="rId4" Type="http://schemas.openxmlformats.org/officeDocument/2006/relationships/image" Target="../media/image7.svg"/></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edit">
    <p:bg>
      <p:bgPr>
        <a:solidFill>
          <a:schemeClr val="bg2"/>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1C5777D-CD13-0875-294D-187AA7607035}"/>
              </a:ext>
            </a:extLst>
          </p:cNvPr>
          <p:cNvGraphicFramePr>
            <a:graphicFrameLocks noChangeAspect="1"/>
          </p:cNvGraphicFramePr>
          <p:nvPr userDrawn="1">
            <p:custDataLst>
              <p:tags r:id="rId2"/>
            </p:custDataLst>
            <p:extLst>
              <p:ext uri="{D42A27DB-BD31-4B8C-83A1-F6EECF244321}">
                <p14:modId xmlns:p14="http://schemas.microsoft.com/office/powerpoint/2010/main" val="21533916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0" progId="TCLayout.ActiveDocument.1">
                  <p:embed/>
                </p:oleObj>
              </mc:Choice>
              <mc:Fallback>
                <p:oleObj name="think-cell Slide" r:id="rId4" imgW="421" imgH="420" progId="TCLayout.ActiveDocument.1">
                  <p:embed/>
                  <p:pic>
                    <p:nvPicPr>
                      <p:cNvPr id="8" name="think-cell data - do not delete" hidden="1">
                        <a:extLst>
                          <a:ext uri="{FF2B5EF4-FFF2-40B4-BE49-F238E27FC236}">
                            <a16:creationId xmlns:a16="http://schemas.microsoft.com/office/drawing/2014/main" id="{41C5777D-CD13-0875-294D-187AA760703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5" name="Picture Placeholder 24">
            <a:extLst>
              <a:ext uri="{FF2B5EF4-FFF2-40B4-BE49-F238E27FC236}">
                <a16:creationId xmlns:a16="http://schemas.microsoft.com/office/drawing/2014/main" id="{B3014224-1045-4EDC-AAD4-40B561B44A04}"/>
              </a:ext>
            </a:extLst>
          </p:cNvPr>
          <p:cNvSpPr>
            <a:spLocks noGrp="1"/>
          </p:cNvSpPr>
          <p:nvPr>
            <p:ph type="pic" sz="quarter" idx="15"/>
          </p:nvPr>
        </p:nvSpPr>
        <p:spPr>
          <a:xfrm>
            <a:off x="3927884" y="6385067"/>
            <a:ext cx="2930118" cy="2970071"/>
          </a:xfrm>
          <a:custGeom>
            <a:avLst/>
            <a:gdLst>
              <a:gd name="connsiteX0" fmla="*/ 2047529 w 4268746"/>
              <a:gd name="connsiteY0" fmla="*/ 3183018 h 4284648"/>
              <a:gd name="connsiteX1" fmla="*/ 3785884 w 4268746"/>
              <a:gd name="connsiteY1" fmla="*/ 3183018 h 4284648"/>
              <a:gd name="connsiteX2" fmla="*/ 4242833 w 4268746"/>
              <a:gd name="connsiteY2" fmla="*/ 3425978 h 4284648"/>
              <a:gd name="connsiteX3" fmla="*/ 4268746 w 4268746"/>
              <a:gd name="connsiteY3" fmla="*/ 3473719 h 4284648"/>
              <a:gd name="connsiteX4" fmla="*/ 4268746 w 4268746"/>
              <a:gd name="connsiteY4" fmla="*/ 3994445 h 4284648"/>
              <a:gd name="connsiteX5" fmla="*/ 4242833 w 4268746"/>
              <a:gd name="connsiteY5" fmla="*/ 4042186 h 4284648"/>
              <a:gd name="connsiteX6" fmla="*/ 3856069 w 4268746"/>
              <a:gd name="connsiteY6" fmla="*/ 4280719 h 4284648"/>
              <a:gd name="connsiteX7" fmla="*/ 3793778 w 4268746"/>
              <a:gd name="connsiteY7" fmla="*/ 4284648 h 4284648"/>
              <a:gd name="connsiteX8" fmla="*/ 2042595 w 4268746"/>
              <a:gd name="connsiteY8" fmla="*/ 4284648 h 4284648"/>
              <a:gd name="connsiteX9" fmla="*/ 1936468 w 4268746"/>
              <a:gd name="connsiteY9" fmla="*/ 4273937 h 4284648"/>
              <a:gd name="connsiteX10" fmla="*/ 1496467 w 4268746"/>
              <a:gd name="connsiteY10" fmla="*/ 3734018 h 4284648"/>
              <a:gd name="connsiteX11" fmla="*/ 1496467 w 4268746"/>
              <a:gd name="connsiteY11" fmla="*/ 3733955 h 4284648"/>
              <a:gd name="connsiteX12" fmla="*/ 2047529 w 4268746"/>
              <a:gd name="connsiteY12" fmla="*/ 3183018 h 4284648"/>
              <a:gd name="connsiteX13" fmla="*/ 551062 w 4268746"/>
              <a:gd name="connsiteY13" fmla="*/ 3182955 h 4284648"/>
              <a:gd name="connsiteX14" fmla="*/ 551317 w 4268746"/>
              <a:gd name="connsiteY14" fmla="*/ 3182955 h 4284648"/>
              <a:gd name="connsiteX15" fmla="*/ 1102379 w 4268746"/>
              <a:gd name="connsiteY15" fmla="*/ 3734018 h 4284648"/>
              <a:gd name="connsiteX16" fmla="*/ 662375 w 4268746"/>
              <a:gd name="connsiteY16" fmla="*/ 4273887 h 4284648"/>
              <a:gd name="connsiteX17" fmla="*/ 555622 w 4268746"/>
              <a:gd name="connsiteY17" fmla="*/ 4284648 h 4284648"/>
              <a:gd name="connsiteX18" fmla="*/ 547012 w 4268746"/>
              <a:gd name="connsiteY18" fmla="*/ 4284648 h 4284648"/>
              <a:gd name="connsiteX19" fmla="*/ 440260 w 4268746"/>
              <a:gd name="connsiteY19" fmla="*/ 4273887 h 4284648"/>
              <a:gd name="connsiteX20" fmla="*/ 255 w 4268746"/>
              <a:gd name="connsiteY20" fmla="*/ 3734018 h 4284648"/>
              <a:gd name="connsiteX21" fmla="*/ 64 w 4268746"/>
              <a:gd name="connsiteY21" fmla="*/ 3734082 h 4284648"/>
              <a:gd name="connsiteX22" fmla="*/ 64 w 4268746"/>
              <a:gd name="connsiteY22" fmla="*/ 3733955 h 4284648"/>
              <a:gd name="connsiteX23" fmla="*/ 551062 w 4268746"/>
              <a:gd name="connsiteY23" fmla="*/ 3182955 h 4284648"/>
              <a:gd name="connsiteX24" fmla="*/ 3785884 w 4268746"/>
              <a:gd name="connsiteY24" fmla="*/ 1591573 h 4284648"/>
              <a:gd name="connsiteX25" fmla="*/ 4242833 w 4268746"/>
              <a:gd name="connsiteY25" fmla="*/ 1834532 h 4284648"/>
              <a:gd name="connsiteX26" fmla="*/ 4268746 w 4268746"/>
              <a:gd name="connsiteY26" fmla="*/ 1882274 h 4284648"/>
              <a:gd name="connsiteX27" fmla="*/ 4268746 w 4268746"/>
              <a:gd name="connsiteY27" fmla="*/ 2403001 h 4284648"/>
              <a:gd name="connsiteX28" fmla="*/ 4242846 w 4268746"/>
              <a:gd name="connsiteY28" fmla="*/ 2450721 h 4284648"/>
              <a:gd name="connsiteX29" fmla="*/ 3785948 w 4268746"/>
              <a:gd name="connsiteY29" fmla="*/ 2693700 h 4284648"/>
              <a:gd name="connsiteX30" fmla="*/ 3785884 w 4268746"/>
              <a:gd name="connsiteY30" fmla="*/ 2693700 h 4284648"/>
              <a:gd name="connsiteX31" fmla="*/ 3234823 w 4268746"/>
              <a:gd name="connsiteY31" fmla="*/ 2142637 h 4284648"/>
              <a:gd name="connsiteX32" fmla="*/ 3785884 w 4268746"/>
              <a:gd name="connsiteY32" fmla="*/ 1591573 h 4284648"/>
              <a:gd name="connsiteX33" fmla="*/ 551062 w 4268746"/>
              <a:gd name="connsiteY33" fmla="*/ 1591573 h 4284648"/>
              <a:gd name="connsiteX34" fmla="*/ 2289673 w 4268746"/>
              <a:gd name="connsiteY34" fmla="*/ 1591573 h 4284648"/>
              <a:gd name="connsiteX35" fmla="*/ 2840734 w 4268746"/>
              <a:gd name="connsiteY35" fmla="*/ 2142637 h 4284648"/>
              <a:gd name="connsiteX36" fmla="*/ 2289673 w 4268746"/>
              <a:gd name="connsiteY36" fmla="*/ 2693700 h 4284648"/>
              <a:gd name="connsiteX37" fmla="*/ 551062 w 4268746"/>
              <a:gd name="connsiteY37" fmla="*/ 2693700 h 4284648"/>
              <a:gd name="connsiteX38" fmla="*/ 64 w 4268746"/>
              <a:gd name="connsiteY38" fmla="*/ 2142700 h 4284648"/>
              <a:gd name="connsiteX39" fmla="*/ 1 w 4268746"/>
              <a:gd name="connsiteY39" fmla="*/ 2142573 h 4284648"/>
              <a:gd name="connsiteX40" fmla="*/ 1 w 4268746"/>
              <a:gd name="connsiteY40" fmla="*/ 2142509 h 4284648"/>
              <a:gd name="connsiteX41" fmla="*/ 551062 w 4268746"/>
              <a:gd name="connsiteY41" fmla="*/ 1591573 h 4284648"/>
              <a:gd name="connsiteX42" fmla="*/ 551126 w 4268746"/>
              <a:gd name="connsiteY42" fmla="*/ 64 h 4284648"/>
              <a:gd name="connsiteX43" fmla="*/ 1102124 w 4268746"/>
              <a:gd name="connsiteY43" fmla="*/ 551191 h 4284648"/>
              <a:gd name="connsiteX44" fmla="*/ 1102188 w 4268746"/>
              <a:gd name="connsiteY44" fmla="*/ 551064 h 4284648"/>
              <a:gd name="connsiteX45" fmla="*/ 551062 w 4268746"/>
              <a:gd name="connsiteY45" fmla="*/ 1102191 h 4284648"/>
              <a:gd name="connsiteX46" fmla="*/ 550999 w 4268746"/>
              <a:gd name="connsiteY46" fmla="*/ 1102191 h 4284648"/>
              <a:gd name="connsiteX47" fmla="*/ 1 w 4268746"/>
              <a:gd name="connsiteY47" fmla="*/ 551064 h 4284648"/>
              <a:gd name="connsiteX48" fmla="*/ 551126 w 4268746"/>
              <a:gd name="connsiteY48" fmla="*/ 64 h 4284648"/>
              <a:gd name="connsiteX49" fmla="*/ 2047529 w 4268746"/>
              <a:gd name="connsiteY49" fmla="*/ 0 h 4284648"/>
              <a:gd name="connsiteX50" fmla="*/ 3785694 w 4268746"/>
              <a:gd name="connsiteY50" fmla="*/ 0 h 4284648"/>
              <a:gd name="connsiteX51" fmla="*/ 4242642 w 4268746"/>
              <a:gd name="connsiteY51" fmla="*/ 242960 h 4284648"/>
              <a:gd name="connsiteX52" fmla="*/ 4268746 w 4268746"/>
              <a:gd name="connsiteY52" fmla="*/ 291053 h 4284648"/>
              <a:gd name="connsiteX53" fmla="*/ 4268746 w 4268746"/>
              <a:gd name="connsiteY53" fmla="*/ 811427 h 4284648"/>
              <a:gd name="connsiteX54" fmla="*/ 4242833 w 4268746"/>
              <a:gd name="connsiteY54" fmla="*/ 859168 h 4284648"/>
              <a:gd name="connsiteX55" fmla="*/ 3785884 w 4268746"/>
              <a:gd name="connsiteY55" fmla="*/ 1102127 h 4284648"/>
              <a:gd name="connsiteX56" fmla="*/ 2047529 w 4268746"/>
              <a:gd name="connsiteY56" fmla="*/ 1102127 h 4284648"/>
              <a:gd name="connsiteX57" fmla="*/ 1496467 w 4268746"/>
              <a:gd name="connsiteY57" fmla="*/ 551064 h 4284648"/>
              <a:gd name="connsiteX58" fmla="*/ 2047529 w 4268746"/>
              <a:gd name="connsiteY58" fmla="*/ 0 h 4284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268746" h="4284648">
                <a:moveTo>
                  <a:pt x="2047529" y="3183018"/>
                </a:moveTo>
                <a:lnTo>
                  <a:pt x="3785884" y="3183018"/>
                </a:lnTo>
                <a:cubicBezTo>
                  <a:pt x="3976098" y="3183018"/>
                  <a:pt x="4143803" y="3279394"/>
                  <a:pt x="4242833" y="3425978"/>
                </a:cubicBezTo>
                <a:lnTo>
                  <a:pt x="4268746" y="3473719"/>
                </a:lnTo>
                <a:lnTo>
                  <a:pt x="4268746" y="3994445"/>
                </a:lnTo>
                <a:lnTo>
                  <a:pt x="4242833" y="4042186"/>
                </a:lnTo>
                <a:cubicBezTo>
                  <a:pt x="4156182" y="4170447"/>
                  <a:pt x="4016951" y="4260268"/>
                  <a:pt x="3856069" y="4280719"/>
                </a:cubicBezTo>
                <a:lnTo>
                  <a:pt x="3793778" y="4284648"/>
                </a:lnTo>
                <a:lnTo>
                  <a:pt x="2042595" y="4284648"/>
                </a:lnTo>
                <a:lnTo>
                  <a:pt x="1936468" y="4273937"/>
                </a:lnTo>
                <a:cubicBezTo>
                  <a:pt x="1685353" y="4222524"/>
                  <a:pt x="1496467" y="4000329"/>
                  <a:pt x="1496467" y="3734018"/>
                </a:cubicBezTo>
                <a:cubicBezTo>
                  <a:pt x="1496467" y="3733999"/>
                  <a:pt x="1496467" y="3733974"/>
                  <a:pt x="1496467" y="3733955"/>
                </a:cubicBezTo>
                <a:cubicBezTo>
                  <a:pt x="1496505" y="3429645"/>
                  <a:pt x="1743219" y="3182987"/>
                  <a:pt x="2047529" y="3183018"/>
                </a:cubicBezTo>
                <a:close/>
                <a:moveTo>
                  <a:pt x="551062" y="3182955"/>
                </a:moveTo>
                <a:cubicBezTo>
                  <a:pt x="551145" y="3182955"/>
                  <a:pt x="551234" y="3182955"/>
                  <a:pt x="551317" y="3182955"/>
                </a:cubicBezTo>
                <a:cubicBezTo>
                  <a:pt x="855658" y="3182955"/>
                  <a:pt x="1102379" y="3429676"/>
                  <a:pt x="1102379" y="3734018"/>
                </a:cubicBezTo>
                <a:cubicBezTo>
                  <a:pt x="1102379" y="4000318"/>
                  <a:pt x="913483" y="4222502"/>
                  <a:pt x="662375" y="4273887"/>
                </a:cubicBezTo>
                <a:lnTo>
                  <a:pt x="555622" y="4284648"/>
                </a:lnTo>
                <a:lnTo>
                  <a:pt x="547012" y="4284648"/>
                </a:lnTo>
                <a:lnTo>
                  <a:pt x="440260" y="4273887"/>
                </a:lnTo>
                <a:cubicBezTo>
                  <a:pt x="189151" y="4222502"/>
                  <a:pt x="255" y="4000318"/>
                  <a:pt x="255" y="3734018"/>
                </a:cubicBezTo>
                <a:lnTo>
                  <a:pt x="64" y="3734082"/>
                </a:lnTo>
                <a:cubicBezTo>
                  <a:pt x="64" y="3734037"/>
                  <a:pt x="64" y="3733999"/>
                  <a:pt x="64" y="3733955"/>
                </a:cubicBezTo>
                <a:cubicBezTo>
                  <a:pt x="64" y="3429645"/>
                  <a:pt x="246753" y="3182955"/>
                  <a:pt x="551062" y="3182955"/>
                </a:cubicBezTo>
                <a:close/>
                <a:moveTo>
                  <a:pt x="3785884" y="1591573"/>
                </a:moveTo>
                <a:cubicBezTo>
                  <a:pt x="3976098" y="1591573"/>
                  <a:pt x="4143803" y="1687948"/>
                  <a:pt x="4242833" y="1834532"/>
                </a:cubicBezTo>
                <a:lnTo>
                  <a:pt x="4268746" y="1882274"/>
                </a:lnTo>
                <a:lnTo>
                  <a:pt x="4268746" y="2403001"/>
                </a:lnTo>
                <a:lnTo>
                  <a:pt x="4242846" y="2450721"/>
                </a:lnTo>
                <a:cubicBezTo>
                  <a:pt x="4143830" y="2597300"/>
                  <a:pt x="3976145" y="2693680"/>
                  <a:pt x="3785948" y="2693700"/>
                </a:cubicBezTo>
                <a:cubicBezTo>
                  <a:pt x="3785929" y="2693700"/>
                  <a:pt x="3785903" y="2693700"/>
                  <a:pt x="3785884" y="2693700"/>
                </a:cubicBezTo>
                <a:cubicBezTo>
                  <a:pt x="3481543" y="2693700"/>
                  <a:pt x="3234823" y="2446979"/>
                  <a:pt x="3234823" y="2142637"/>
                </a:cubicBezTo>
                <a:cubicBezTo>
                  <a:pt x="3234823" y="1838294"/>
                  <a:pt x="3481543" y="1591573"/>
                  <a:pt x="3785884" y="1591573"/>
                </a:cubicBezTo>
                <a:close/>
                <a:moveTo>
                  <a:pt x="551062" y="1591573"/>
                </a:moveTo>
                <a:lnTo>
                  <a:pt x="2289673" y="1591573"/>
                </a:lnTo>
                <a:cubicBezTo>
                  <a:pt x="2594014" y="1591573"/>
                  <a:pt x="2840734" y="1838294"/>
                  <a:pt x="2840734" y="2142637"/>
                </a:cubicBezTo>
                <a:cubicBezTo>
                  <a:pt x="2840734" y="2446979"/>
                  <a:pt x="2594014" y="2693700"/>
                  <a:pt x="2289673" y="2693700"/>
                </a:cubicBezTo>
                <a:lnTo>
                  <a:pt x="551062" y="2693700"/>
                </a:lnTo>
                <a:cubicBezTo>
                  <a:pt x="246785" y="2693630"/>
                  <a:pt x="134" y="2446979"/>
                  <a:pt x="64" y="2142700"/>
                </a:cubicBezTo>
                <a:lnTo>
                  <a:pt x="1" y="2142573"/>
                </a:lnTo>
                <a:cubicBezTo>
                  <a:pt x="1" y="2142554"/>
                  <a:pt x="1" y="2142528"/>
                  <a:pt x="1" y="2142509"/>
                </a:cubicBezTo>
                <a:cubicBezTo>
                  <a:pt x="36" y="1838199"/>
                  <a:pt x="246753" y="1591535"/>
                  <a:pt x="551062" y="1591573"/>
                </a:cubicBezTo>
                <a:close/>
                <a:moveTo>
                  <a:pt x="551126" y="64"/>
                </a:moveTo>
                <a:cubicBezTo>
                  <a:pt x="855467" y="102"/>
                  <a:pt x="1102162" y="246849"/>
                  <a:pt x="1102124" y="551191"/>
                </a:cubicBezTo>
                <a:lnTo>
                  <a:pt x="1102188" y="551064"/>
                </a:lnTo>
                <a:cubicBezTo>
                  <a:pt x="1102188" y="855444"/>
                  <a:pt x="855442" y="1102191"/>
                  <a:pt x="551062" y="1102191"/>
                </a:cubicBezTo>
                <a:cubicBezTo>
                  <a:pt x="551043" y="1102191"/>
                  <a:pt x="551018" y="1102191"/>
                  <a:pt x="550999" y="1102191"/>
                </a:cubicBezTo>
                <a:cubicBezTo>
                  <a:pt x="246657" y="1102153"/>
                  <a:pt x="-34" y="855406"/>
                  <a:pt x="1" y="551064"/>
                </a:cubicBezTo>
                <a:cubicBezTo>
                  <a:pt x="36" y="246721"/>
                  <a:pt x="246785" y="25"/>
                  <a:pt x="551126" y="64"/>
                </a:cubicBezTo>
                <a:close/>
                <a:moveTo>
                  <a:pt x="2047529" y="0"/>
                </a:moveTo>
                <a:lnTo>
                  <a:pt x="3785694" y="0"/>
                </a:lnTo>
                <a:cubicBezTo>
                  <a:pt x="3975907" y="0"/>
                  <a:pt x="4143612" y="96376"/>
                  <a:pt x="4242642" y="242960"/>
                </a:cubicBezTo>
                <a:lnTo>
                  <a:pt x="4268746" y="291053"/>
                </a:lnTo>
                <a:lnTo>
                  <a:pt x="4268746" y="811427"/>
                </a:lnTo>
                <a:lnTo>
                  <a:pt x="4242833" y="859168"/>
                </a:lnTo>
                <a:cubicBezTo>
                  <a:pt x="4143803" y="1005752"/>
                  <a:pt x="3976098" y="1102127"/>
                  <a:pt x="3785884" y="1102127"/>
                </a:cubicBezTo>
                <a:lnTo>
                  <a:pt x="2047529" y="1102127"/>
                </a:lnTo>
                <a:cubicBezTo>
                  <a:pt x="1743188" y="1102127"/>
                  <a:pt x="1496467" y="855406"/>
                  <a:pt x="1496467" y="551064"/>
                </a:cubicBezTo>
                <a:cubicBezTo>
                  <a:pt x="1496467" y="246721"/>
                  <a:pt x="1743188" y="0"/>
                  <a:pt x="2047529" y="0"/>
                </a:cubicBezTo>
                <a:close/>
              </a:path>
            </a:pathLst>
          </a:custGeom>
          <a:solidFill>
            <a:srgbClr val="E6E7E8"/>
          </a:solidFill>
        </p:spPr>
        <p:txBody>
          <a:bodyPr wrap="square" anchor="ctr" anchorCtr="0">
            <a:noAutofit/>
          </a:bodyPr>
          <a:lstStyle>
            <a:lvl1pPr marL="0" indent="0">
              <a:spcBef>
                <a:spcPts val="548"/>
              </a:spcBef>
              <a:buNone/>
              <a:defRPr sz="640"/>
            </a:lvl1pPr>
          </a:lstStyle>
          <a:p>
            <a:r>
              <a:rPr lang="en-US" dirty="0"/>
              <a:t>Click icon to add picture</a:t>
            </a:r>
            <a:endParaRPr lang="en-GB" dirty="0"/>
          </a:p>
        </p:txBody>
      </p:sp>
      <p:sp>
        <p:nvSpPr>
          <p:cNvPr id="6" name="Subtitle 2">
            <a:extLst>
              <a:ext uri="{FF2B5EF4-FFF2-40B4-BE49-F238E27FC236}">
                <a16:creationId xmlns:a16="http://schemas.microsoft.com/office/drawing/2014/main" id="{6ADE7B54-1E97-C274-9745-F2DB9DDAE387}"/>
              </a:ext>
            </a:extLst>
          </p:cNvPr>
          <p:cNvSpPr>
            <a:spLocks noGrp="1"/>
          </p:cNvSpPr>
          <p:nvPr>
            <p:ph type="subTitle" idx="1" hasCustomPrompt="1"/>
          </p:nvPr>
        </p:nvSpPr>
        <p:spPr>
          <a:xfrm>
            <a:off x="321469" y="4563900"/>
            <a:ext cx="3218564" cy="1592979"/>
          </a:xfrm>
          <a:prstGeom prst="rect">
            <a:avLst/>
          </a:prstGeom>
        </p:spPr>
        <p:txBody>
          <a:bodyPr lIns="0" tIns="36000" rIns="0" bIns="36000">
            <a:noAutofit/>
          </a:bodyPr>
          <a:lstStyle>
            <a:lvl1pPr marL="0" indent="0" algn="l">
              <a:buNone/>
              <a:defRPr sz="1400" b="0">
                <a:solidFill>
                  <a:schemeClr val="bg1"/>
                </a:solidFill>
                <a:latin typeface="Segoe UI" panose="020B0502040204020203" pitchFamily="34" charset="0"/>
                <a:cs typeface="Segoe UI" panose="020B0502040204020203" pitchFamily="34" charset="0"/>
              </a:defRPr>
            </a:lvl1pPr>
            <a:lvl2pPr marL="208940" indent="0" algn="ctr">
              <a:buNone/>
              <a:defRPr sz="914"/>
            </a:lvl2pPr>
            <a:lvl3pPr marL="417879" indent="0" algn="ctr">
              <a:buNone/>
              <a:defRPr sz="823"/>
            </a:lvl3pPr>
            <a:lvl4pPr marL="626818" indent="0" algn="ctr">
              <a:buNone/>
              <a:defRPr sz="731"/>
            </a:lvl4pPr>
            <a:lvl5pPr marL="835758" indent="0" algn="ctr">
              <a:buNone/>
              <a:defRPr sz="731"/>
            </a:lvl5pPr>
            <a:lvl6pPr marL="1044697" indent="0" algn="ctr">
              <a:buNone/>
              <a:defRPr sz="731"/>
            </a:lvl6pPr>
            <a:lvl7pPr marL="1253637" indent="0" algn="ctr">
              <a:buNone/>
              <a:defRPr sz="731"/>
            </a:lvl7pPr>
            <a:lvl8pPr marL="1462577" indent="0" algn="ctr">
              <a:buNone/>
              <a:defRPr sz="731"/>
            </a:lvl8pPr>
            <a:lvl9pPr marL="1671517" indent="0" algn="ctr">
              <a:buNone/>
              <a:defRPr sz="731"/>
            </a:lvl9pPr>
          </a:lstStyle>
          <a:p>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a:p>
            <a:endParaRPr lang="en-GB" dirty="0"/>
          </a:p>
        </p:txBody>
      </p:sp>
      <p:sp>
        <p:nvSpPr>
          <p:cNvPr id="7" name="Title 22">
            <a:extLst>
              <a:ext uri="{FF2B5EF4-FFF2-40B4-BE49-F238E27FC236}">
                <a16:creationId xmlns:a16="http://schemas.microsoft.com/office/drawing/2014/main" id="{1072A916-5649-FBBE-1F38-598BE03B9F3A}"/>
              </a:ext>
            </a:extLst>
          </p:cNvPr>
          <p:cNvSpPr>
            <a:spLocks noGrp="1"/>
          </p:cNvSpPr>
          <p:nvPr>
            <p:ph type="title" hasCustomPrompt="1"/>
          </p:nvPr>
        </p:nvSpPr>
        <p:spPr>
          <a:xfrm>
            <a:off x="321470" y="1808517"/>
            <a:ext cx="3218564" cy="2288694"/>
          </a:xfrm>
        </p:spPr>
        <p:txBody>
          <a:bodyPr vert="horz" wrap="square" lIns="0" tIns="36000" rIns="0" bIns="36000" anchor="ctr" anchorCtr="0">
            <a:spAutoFit/>
          </a:bodyPr>
          <a:lstStyle>
            <a:lvl1pPr>
              <a:defRPr sz="3600">
                <a:solidFill>
                  <a:schemeClr val="bg1"/>
                </a:solidFill>
              </a:defRPr>
            </a:lvl1pPr>
          </a:lstStyle>
          <a:p>
            <a:r>
              <a:rPr lang="en-US" dirty="0"/>
              <a:t>Title placeholder </a:t>
            </a:r>
            <a:r>
              <a:rPr lang="en-US" dirty="0" err="1"/>
              <a:t>alitori</a:t>
            </a:r>
            <a:r>
              <a:rPr lang="en-US" dirty="0"/>
              <a:t> </a:t>
            </a:r>
            <a:r>
              <a:rPr lang="en-US" dirty="0" err="1"/>
              <a:t>ut</a:t>
            </a:r>
            <a:r>
              <a:rPr lang="en-US" dirty="0"/>
              <a:t> </a:t>
            </a:r>
            <a:r>
              <a:rPr lang="en-US" dirty="0" err="1"/>
              <a:t>exeri</a:t>
            </a:r>
            <a:r>
              <a:rPr lang="en-US" dirty="0"/>
              <a:t> </a:t>
            </a:r>
            <a:r>
              <a:rPr lang="en-US" dirty="0" err="1"/>
              <a:t>bearitati</a:t>
            </a:r>
            <a:r>
              <a:rPr lang="en-US" dirty="0"/>
              <a:t> </a:t>
            </a:r>
            <a:r>
              <a:rPr lang="en-US" dirty="0" err="1"/>
              <a:t>ut</a:t>
            </a:r>
            <a:endParaRPr lang="en-GB" dirty="0"/>
          </a:p>
        </p:txBody>
      </p:sp>
      <p:sp>
        <p:nvSpPr>
          <p:cNvPr id="9" name="Picture Placeholder 6">
            <a:extLst>
              <a:ext uri="{FF2B5EF4-FFF2-40B4-BE49-F238E27FC236}">
                <a16:creationId xmlns:a16="http://schemas.microsoft.com/office/drawing/2014/main" id="{61B50265-88E1-0866-781B-AB72E55DB633}"/>
              </a:ext>
            </a:extLst>
          </p:cNvPr>
          <p:cNvSpPr>
            <a:spLocks noGrp="1"/>
          </p:cNvSpPr>
          <p:nvPr>
            <p:ph type="pic" sz="quarter" idx="10"/>
          </p:nvPr>
        </p:nvSpPr>
        <p:spPr>
          <a:xfrm>
            <a:off x="321469" y="8415517"/>
            <a:ext cx="2093976" cy="940153"/>
          </a:xfrm>
          <a:prstGeom prst="rect">
            <a:avLst/>
          </a:prstGeom>
        </p:spPr>
        <p:txBody>
          <a:bodyPr lIns="0" tIns="36000" rIns="0" bIns="36000"/>
          <a:lstStyle>
            <a:lvl1pPr marL="0" indent="0">
              <a:buFontTx/>
              <a:buNone/>
              <a:defRPr/>
            </a:lvl1pPr>
          </a:lstStyle>
          <a:p>
            <a:r>
              <a:rPr lang="en-US" dirty="0"/>
              <a:t>Click icon to add picture</a:t>
            </a:r>
            <a:endParaRPr lang="en-IN" dirty="0"/>
          </a:p>
        </p:txBody>
      </p:sp>
      <p:sp>
        <p:nvSpPr>
          <p:cNvPr id="17" name="Rectangle: Rounded Corners 16">
            <a:extLst>
              <a:ext uri="{FF2B5EF4-FFF2-40B4-BE49-F238E27FC236}">
                <a16:creationId xmlns:a16="http://schemas.microsoft.com/office/drawing/2014/main" id="{5FC42846-30CB-E964-4925-2A5E50B7A2B9}"/>
              </a:ext>
            </a:extLst>
          </p:cNvPr>
          <p:cNvSpPr/>
          <p:nvPr userDrawn="1"/>
        </p:nvSpPr>
        <p:spPr>
          <a:xfrm rot="10800000">
            <a:off x="321469" y="4289499"/>
            <a:ext cx="965590" cy="720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D9F392DC-C42D-28E7-E085-7806540DEC33}"/>
              </a:ext>
            </a:extLst>
          </p:cNvPr>
          <p:cNvGrpSpPr/>
          <p:nvPr userDrawn="1"/>
        </p:nvGrpSpPr>
        <p:grpSpPr>
          <a:xfrm>
            <a:off x="321470" y="804663"/>
            <a:ext cx="1904999" cy="195571"/>
            <a:chOff x="9848850" y="557074"/>
            <a:chExt cx="1904999" cy="195571"/>
          </a:xfrm>
          <a:solidFill>
            <a:schemeClr val="bg1"/>
          </a:solidFill>
        </p:grpSpPr>
        <p:sp>
          <p:nvSpPr>
            <p:cNvPr id="22" name="Freeform: Shape 21">
              <a:extLst>
                <a:ext uri="{FF2B5EF4-FFF2-40B4-BE49-F238E27FC236}">
                  <a16:creationId xmlns:a16="http://schemas.microsoft.com/office/drawing/2014/main" id="{736617BB-828F-89DD-5575-375EBDABE8A7}"/>
                </a:ext>
              </a:extLst>
            </p:cNvPr>
            <p:cNvSpPr/>
            <p:nvPr/>
          </p:nvSpPr>
          <p:spPr>
            <a:xfrm>
              <a:off x="9848850" y="560843"/>
              <a:ext cx="122454" cy="188307"/>
            </a:xfrm>
            <a:custGeom>
              <a:avLst/>
              <a:gdLst>
                <a:gd name="connsiteX0" fmla="*/ 0 w 122454"/>
                <a:gd name="connsiteY0" fmla="*/ 0 h 188307"/>
                <a:gd name="connsiteX1" fmla="*/ 0 w 122454"/>
                <a:gd name="connsiteY1" fmla="*/ 188307 h 188307"/>
                <a:gd name="connsiteX2" fmla="*/ 122455 w 122454"/>
                <a:gd name="connsiteY2" fmla="*/ 188307 h 188307"/>
                <a:gd name="connsiteX3" fmla="*/ 122455 w 122454"/>
                <a:gd name="connsiteY3" fmla="*/ 157813 h 188307"/>
                <a:gd name="connsiteX4" fmla="*/ 33235 w 122454"/>
                <a:gd name="connsiteY4" fmla="*/ 157813 h 188307"/>
                <a:gd name="connsiteX5" fmla="*/ 33235 w 122454"/>
                <a:gd name="connsiteY5" fmla="*/ 112792 h 188307"/>
                <a:gd name="connsiteX6" fmla="*/ 114163 w 122454"/>
                <a:gd name="connsiteY6" fmla="*/ 112792 h 188307"/>
                <a:gd name="connsiteX7" fmla="*/ 114163 w 122454"/>
                <a:gd name="connsiteY7" fmla="*/ 83327 h 188307"/>
                <a:gd name="connsiteX8" fmla="*/ 33235 w 122454"/>
                <a:gd name="connsiteY8" fmla="*/ 83327 h 188307"/>
                <a:gd name="connsiteX9" fmla="*/ 33235 w 122454"/>
                <a:gd name="connsiteY9" fmla="*/ 30562 h 188307"/>
                <a:gd name="connsiteX10" fmla="*/ 122455 w 122454"/>
                <a:gd name="connsiteY10" fmla="*/ 30562 h 188307"/>
                <a:gd name="connsiteX11" fmla="*/ 122455 w 122454"/>
                <a:gd name="connsiteY11" fmla="*/ 0 h 188307"/>
                <a:gd name="connsiteX12" fmla="*/ 0 w 122454"/>
                <a:gd name="connsiteY12" fmla="*/ 0 h 18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454" h="188307">
                  <a:moveTo>
                    <a:pt x="0" y="0"/>
                  </a:moveTo>
                  <a:lnTo>
                    <a:pt x="0" y="188307"/>
                  </a:lnTo>
                  <a:lnTo>
                    <a:pt x="122455" y="188307"/>
                  </a:lnTo>
                  <a:lnTo>
                    <a:pt x="122455" y="157813"/>
                  </a:lnTo>
                  <a:lnTo>
                    <a:pt x="33235" y="157813"/>
                  </a:lnTo>
                  <a:lnTo>
                    <a:pt x="33235" y="112792"/>
                  </a:lnTo>
                  <a:lnTo>
                    <a:pt x="114163" y="112792"/>
                  </a:lnTo>
                  <a:lnTo>
                    <a:pt x="114163" y="83327"/>
                  </a:lnTo>
                  <a:lnTo>
                    <a:pt x="33235" y="83327"/>
                  </a:lnTo>
                  <a:lnTo>
                    <a:pt x="33235" y="30562"/>
                  </a:lnTo>
                  <a:lnTo>
                    <a:pt x="122455" y="30562"/>
                  </a:lnTo>
                  <a:lnTo>
                    <a:pt x="122455" y="0"/>
                  </a:lnTo>
                  <a:lnTo>
                    <a:pt x="0" y="0"/>
                  </a:lnTo>
                  <a:close/>
                </a:path>
              </a:pathLst>
            </a:custGeom>
            <a:grpFill/>
            <a:ln w="6853" cap="flat">
              <a:noFill/>
              <a:prstDash val="solid"/>
              <a:miter/>
            </a:ln>
          </p:spPr>
          <p:txBody>
            <a:bodyPr rtlCol="0" anchor="ctr"/>
            <a:lstStyle/>
            <a:p>
              <a:endParaRPr lang="en-GB" dirty="0"/>
            </a:p>
          </p:txBody>
        </p:sp>
        <p:sp>
          <p:nvSpPr>
            <p:cNvPr id="31" name="Freeform: Shape 30">
              <a:extLst>
                <a:ext uri="{FF2B5EF4-FFF2-40B4-BE49-F238E27FC236}">
                  <a16:creationId xmlns:a16="http://schemas.microsoft.com/office/drawing/2014/main" id="{41ACB26C-D2E6-74AB-DFB3-AD277366F7C1}"/>
                </a:ext>
              </a:extLst>
            </p:cNvPr>
            <p:cNvSpPr/>
            <p:nvPr/>
          </p:nvSpPr>
          <p:spPr>
            <a:xfrm>
              <a:off x="9998097" y="560843"/>
              <a:ext cx="185908" cy="190705"/>
            </a:xfrm>
            <a:custGeom>
              <a:avLst/>
              <a:gdLst>
                <a:gd name="connsiteX0" fmla="*/ 151098 w 185908"/>
                <a:gd name="connsiteY0" fmla="*/ 0 h 190705"/>
                <a:gd name="connsiteX1" fmla="*/ 93263 w 185908"/>
                <a:gd name="connsiteY1" fmla="*/ 128622 h 190705"/>
                <a:gd name="connsiteX2" fmla="*/ 35633 w 185908"/>
                <a:gd name="connsiteY2" fmla="*/ 0 h 190705"/>
                <a:gd name="connsiteX3" fmla="*/ 0 w 185908"/>
                <a:gd name="connsiteY3" fmla="*/ 0 h 190705"/>
                <a:gd name="connsiteX4" fmla="*/ 87301 w 185908"/>
                <a:gd name="connsiteY4" fmla="*/ 190706 h 190705"/>
                <a:gd name="connsiteX5" fmla="*/ 98608 w 185908"/>
                <a:gd name="connsiteY5" fmla="*/ 190706 h 190705"/>
                <a:gd name="connsiteX6" fmla="*/ 185909 w 185908"/>
                <a:gd name="connsiteY6" fmla="*/ 0 h 190705"/>
                <a:gd name="connsiteX7" fmla="*/ 151098 w 185908"/>
                <a:gd name="connsiteY7" fmla="*/ 0 h 190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5908" h="190705">
                  <a:moveTo>
                    <a:pt x="151098" y="0"/>
                  </a:moveTo>
                  <a:lnTo>
                    <a:pt x="93263" y="128622"/>
                  </a:lnTo>
                  <a:lnTo>
                    <a:pt x="35633" y="0"/>
                  </a:lnTo>
                  <a:lnTo>
                    <a:pt x="0" y="0"/>
                  </a:lnTo>
                  <a:lnTo>
                    <a:pt x="87301" y="190706"/>
                  </a:lnTo>
                  <a:lnTo>
                    <a:pt x="98608" y="190706"/>
                  </a:lnTo>
                  <a:lnTo>
                    <a:pt x="185909" y="0"/>
                  </a:lnTo>
                  <a:lnTo>
                    <a:pt x="151098" y="0"/>
                  </a:lnTo>
                  <a:close/>
                </a:path>
              </a:pathLst>
            </a:custGeom>
            <a:grpFill/>
            <a:ln w="6853" cap="flat">
              <a:noFill/>
              <a:prstDash val="solid"/>
              <a:miter/>
            </a:ln>
          </p:spPr>
          <p:txBody>
            <a:bodyPr rtlCol="0" anchor="ctr"/>
            <a:lstStyle/>
            <a:p>
              <a:endParaRPr lang="en-GB" dirty="0"/>
            </a:p>
          </p:txBody>
        </p:sp>
        <p:sp>
          <p:nvSpPr>
            <p:cNvPr id="32" name="Freeform: Shape 31">
              <a:extLst>
                <a:ext uri="{FF2B5EF4-FFF2-40B4-BE49-F238E27FC236}">
                  <a16:creationId xmlns:a16="http://schemas.microsoft.com/office/drawing/2014/main" id="{E9CC17C1-E18D-4416-04DE-AD74B947A205}"/>
                </a:ext>
              </a:extLst>
            </p:cNvPr>
            <p:cNvSpPr/>
            <p:nvPr/>
          </p:nvSpPr>
          <p:spPr>
            <a:xfrm>
              <a:off x="10165231" y="559199"/>
              <a:ext cx="184606" cy="190020"/>
            </a:xfrm>
            <a:custGeom>
              <a:avLst/>
              <a:gdLst>
                <a:gd name="connsiteX0" fmla="*/ 90701 w 184606"/>
                <a:gd name="connsiteY0" fmla="*/ 60490 h 190020"/>
                <a:gd name="connsiteX1" fmla="*/ 119345 w 184606"/>
                <a:gd name="connsiteY1" fmla="*/ 125314 h 190020"/>
                <a:gd name="connsiteX2" fmla="*/ 61989 w 184606"/>
                <a:gd name="connsiteY2" fmla="*/ 125314 h 190020"/>
                <a:gd name="connsiteX3" fmla="*/ 87481 w 184606"/>
                <a:gd name="connsiteY3" fmla="*/ -635 h 190020"/>
                <a:gd name="connsiteX4" fmla="*/ -985 w 184606"/>
                <a:gd name="connsiteY4" fmla="*/ 189385 h 190020"/>
                <a:gd name="connsiteX5" fmla="*/ 33826 w 184606"/>
                <a:gd name="connsiteY5" fmla="*/ 189385 h 190020"/>
                <a:gd name="connsiteX6" fmla="*/ 50203 w 184606"/>
                <a:gd name="connsiteY6" fmla="*/ 151833 h 190020"/>
                <a:gd name="connsiteX7" fmla="*/ 131131 w 184606"/>
                <a:gd name="connsiteY7" fmla="*/ 151833 h 190020"/>
                <a:gd name="connsiteX8" fmla="*/ 147714 w 184606"/>
                <a:gd name="connsiteY8" fmla="*/ 189385 h 190020"/>
                <a:gd name="connsiteX9" fmla="*/ 183622 w 184606"/>
                <a:gd name="connsiteY9" fmla="*/ 189385 h 190020"/>
                <a:gd name="connsiteX10" fmla="*/ 95155 w 184606"/>
                <a:gd name="connsiteY10" fmla="*/ -635 h 19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606" h="190020">
                  <a:moveTo>
                    <a:pt x="90701" y="60490"/>
                  </a:moveTo>
                  <a:lnTo>
                    <a:pt x="119345" y="125314"/>
                  </a:lnTo>
                  <a:lnTo>
                    <a:pt x="61989" y="125314"/>
                  </a:lnTo>
                  <a:close/>
                  <a:moveTo>
                    <a:pt x="87481" y="-635"/>
                  </a:moveTo>
                  <a:lnTo>
                    <a:pt x="-985" y="189385"/>
                  </a:lnTo>
                  <a:lnTo>
                    <a:pt x="33826" y="189385"/>
                  </a:lnTo>
                  <a:lnTo>
                    <a:pt x="50203" y="151833"/>
                  </a:lnTo>
                  <a:lnTo>
                    <a:pt x="131131" y="151833"/>
                  </a:lnTo>
                  <a:lnTo>
                    <a:pt x="147714" y="189385"/>
                  </a:lnTo>
                  <a:lnTo>
                    <a:pt x="183622" y="189385"/>
                  </a:lnTo>
                  <a:lnTo>
                    <a:pt x="95155" y="-635"/>
                  </a:lnTo>
                  <a:close/>
                </a:path>
              </a:pathLst>
            </a:custGeom>
            <a:grpFill/>
            <a:ln w="6853" cap="flat">
              <a:noFill/>
              <a:prstDash val="solid"/>
              <a:miter/>
            </a:ln>
          </p:spPr>
          <p:txBody>
            <a:bodyPr rtlCol="0" anchor="ctr"/>
            <a:lstStyle/>
            <a:p>
              <a:endParaRPr lang="en-GB" dirty="0"/>
            </a:p>
          </p:txBody>
        </p:sp>
        <p:sp>
          <p:nvSpPr>
            <p:cNvPr id="33" name="Freeform: Shape 32">
              <a:extLst>
                <a:ext uri="{FF2B5EF4-FFF2-40B4-BE49-F238E27FC236}">
                  <a16:creationId xmlns:a16="http://schemas.microsoft.com/office/drawing/2014/main" id="{38998E32-E460-5FAD-B8E4-D322D199B896}"/>
                </a:ext>
              </a:extLst>
            </p:cNvPr>
            <p:cNvSpPr/>
            <p:nvPr/>
          </p:nvSpPr>
          <p:spPr>
            <a:xfrm>
              <a:off x="10381222" y="560843"/>
              <a:ext cx="122385" cy="188307"/>
            </a:xfrm>
            <a:custGeom>
              <a:avLst/>
              <a:gdLst>
                <a:gd name="connsiteX0" fmla="*/ 0 w 122385"/>
                <a:gd name="connsiteY0" fmla="*/ 0 h 188307"/>
                <a:gd name="connsiteX1" fmla="*/ 0 w 122385"/>
                <a:gd name="connsiteY1" fmla="*/ 188307 h 188307"/>
                <a:gd name="connsiteX2" fmla="*/ 122386 w 122385"/>
                <a:gd name="connsiteY2" fmla="*/ 188307 h 188307"/>
                <a:gd name="connsiteX3" fmla="*/ 122386 w 122385"/>
                <a:gd name="connsiteY3" fmla="*/ 157813 h 188307"/>
                <a:gd name="connsiteX4" fmla="*/ 33166 w 122385"/>
                <a:gd name="connsiteY4" fmla="*/ 157813 h 188307"/>
                <a:gd name="connsiteX5" fmla="*/ 33166 w 122385"/>
                <a:gd name="connsiteY5" fmla="*/ 0 h 188307"/>
                <a:gd name="connsiteX6" fmla="*/ 0 w 122385"/>
                <a:gd name="connsiteY6" fmla="*/ 0 h 18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85" h="188307">
                  <a:moveTo>
                    <a:pt x="0" y="0"/>
                  </a:moveTo>
                  <a:lnTo>
                    <a:pt x="0" y="188307"/>
                  </a:lnTo>
                  <a:lnTo>
                    <a:pt x="122386" y="188307"/>
                  </a:lnTo>
                  <a:lnTo>
                    <a:pt x="122386" y="157813"/>
                  </a:lnTo>
                  <a:lnTo>
                    <a:pt x="33166" y="157813"/>
                  </a:lnTo>
                  <a:lnTo>
                    <a:pt x="33166" y="0"/>
                  </a:lnTo>
                  <a:lnTo>
                    <a:pt x="0" y="0"/>
                  </a:lnTo>
                  <a:close/>
                </a:path>
              </a:pathLst>
            </a:custGeom>
            <a:grpFill/>
            <a:ln w="6853" cap="flat">
              <a:noFill/>
              <a:prstDash val="solid"/>
              <a:miter/>
            </a:ln>
          </p:spPr>
          <p:txBody>
            <a:bodyPr rtlCol="0" anchor="ctr"/>
            <a:lstStyle/>
            <a:p>
              <a:endParaRPr lang="en-GB" dirty="0"/>
            </a:p>
          </p:txBody>
        </p:sp>
        <p:sp>
          <p:nvSpPr>
            <p:cNvPr id="34" name="Freeform: Shape 33">
              <a:extLst>
                <a:ext uri="{FF2B5EF4-FFF2-40B4-BE49-F238E27FC236}">
                  <a16:creationId xmlns:a16="http://schemas.microsoft.com/office/drawing/2014/main" id="{BC9176EE-F779-1D78-CD00-294095FB4FAC}"/>
                </a:ext>
              </a:extLst>
            </p:cNvPr>
            <p:cNvSpPr/>
            <p:nvPr/>
          </p:nvSpPr>
          <p:spPr>
            <a:xfrm>
              <a:off x="10530744" y="560844"/>
              <a:ext cx="157059" cy="191801"/>
            </a:xfrm>
            <a:custGeom>
              <a:avLst/>
              <a:gdLst>
                <a:gd name="connsiteX0" fmla="*/ -985 w 157059"/>
                <a:gd name="connsiteY0" fmla="*/ -635 h 191801"/>
                <a:gd name="connsiteX1" fmla="*/ 32250 w 157059"/>
                <a:gd name="connsiteY1" fmla="*/ -635 h 191801"/>
                <a:gd name="connsiteX2" fmla="*/ 32250 w 157059"/>
                <a:gd name="connsiteY2" fmla="*/ 109759 h 191801"/>
                <a:gd name="connsiteX3" fmla="*/ 76997 w 157059"/>
                <a:gd name="connsiteY3" fmla="*/ 160673 h 191801"/>
                <a:gd name="connsiteX4" fmla="*/ 122840 w 157059"/>
                <a:gd name="connsiteY4" fmla="*/ 109484 h 191801"/>
                <a:gd name="connsiteX5" fmla="*/ 122840 w 157059"/>
                <a:gd name="connsiteY5" fmla="*/ -635 h 191801"/>
                <a:gd name="connsiteX6" fmla="*/ 156074 w 157059"/>
                <a:gd name="connsiteY6" fmla="*/ -635 h 191801"/>
                <a:gd name="connsiteX7" fmla="*/ 156074 w 157059"/>
                <a:gd name="connsiteY7" fmla="*/ 109759 h 191801"/>
                <a:gd name="connsiteX8" fmla="*/ 76997 w 157059"/>
                <a:gd name="connsiteY8" fmla="*/ 191167 h 191801"/>
                <a:gd name="connsiteX9" fmla="*/ -985 w 157059"/>
                <a:gd name="connsiteY9" fmla="*/ 109759 h 191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059" h="191801">
                  <a:moveTo>
                    <a:pt x="-985" y="-635"/>
                  </a:moveTo>
                  <a:lnTo>
                    <a:pt x="32250" y="-635"/>
                  </a:lnTo>
                  <a:lnTo>
                    <a:pt x="32250" y="109759"/>
                  </a:lnTo>
                  <a:cubicBezTo>
                    <a:pt x="32250" y="145666"/>
                    <a:pt x="48627" y="160673"/>
                    <a:pt x="76997" y="160673"/>
                  </a:cubicBezTo>
                  <a:cubicBezTo>
                    <a:pt x="105366" y="160673"/>
                    <a:pt x="122840" y="145666"/>
                    <a:pt x="122840" y="109484"/>
                  </a:cubicBezTo>
                  <a:lnTo>
                    <a:pt x="122840" y="-635"/>
                  </a:lnTo>
                  <a:lnTo>
                    <a:pt x="156074" y="-635"/>
                  </a:lnTo>
                  <a:lnTo>
                    <a:pt x="156074" y="109759"/>
                  </a:lnTo>
                  <a:cubicBezTo>
                    <a:pt x="156074" y="166018"/>
                    <a:pt x="124142" y="191167"/>
                    <a:pt x="76997" y="191167"/>
                  </a:cubicBezTo>
                  <a:cubicBezTo>
                    <a:pt x="29851" y="191167"/>
                    <a:pt x="-985" y="166018"/>
                    <a:pt x="-985" y="109759"/>
                  </a:cubicBezTo>
                  <a:close/>
                </a:path>
              </a:pathLst>
            </a:custGeom>
            <a:grpFill/>
            <a:ln w="6853" cap="flat">
              <a:noFill/>
              <a:prstDash val="solid"/>
              <a:miter/>
            </a:ln>
          </p:spPr>
          <p:txBody>
            <a:bodyPr rtlCol="0" anchor="ctr"/>
            <a:lstStyle/>
            <a:p>
              <a:endParaRPr lang="en-GB" dirty="0"/>
            </a:p>
          </p:txBody>
        </p:sp>
        <p:sp>
          <p:nvSpPr>
            <p:cNvPr id="35" name="Freeform: Shape 34">
              <a:extLst>
                <a:ext uri="{FF2B5EF4-FFF2-40B4-BE49-F238E27FC236}">
                  <a16:creationId xmlns:a16="http://schemas.microsoft.com/office/drawing/2014/main" id="{C44D1E13-25A8-ED90-837C-2B70428D5714}"/>
                </a:ext>
              </a:extLst>
            </p:cNvPr>
            <p:cNvSpPr/>
            <p:nvPr/>
          </p:nvSpPr>
          <p:spPr>
            <a:xfrm>
              <a:off x="10738717" y="560432"/>
              <a:ext cx="122454" cy="188375"/>
            </a:xfrm>
            <a:custGeom>
              <a:avLst/>
              <a:gdLst>
                <a:gd name="connsiteX0" fmla="*/ 0 w 122454"/>
                <a:gd name="connsiteY0" fmla="*/ 0 h 188375"/>
                <a:gd name="connsiteX1" fmla="*/ 0 w 122454"/>
                <a:gd name="connsiteY1" fmla="*/ 188376 h 188375"/>
                <a:gd name="connsiteX2" fmla="*/ 122454 w 122454"/>
                <a:gd name="connsiteY2" fmla="*/ 188376 h 188375"/>
                <a:gd name="connsiteX3" fmla="*/ 122454 w 122454"/>
                <a:gd name="connsiteY3" fmla="*/ 157813 h 188375"/>
                <a:gd name="connsiteX4" fmla="*/ 33235 w 122454"/>
                <a:gd name="connsiteY4" fmla="*/ 157813 h 188375"/>
                <a:gd name="connsiteX5" fmla="*/ 33235 w 122454"/>
                <a:gd name="connsiteY5" fmla="*/ 112792 h 188375"/>
                <a:gd name="connsiteX6" fmla="*/ 114094 w 122454"/>
                <a:gd name="connsiteY6" fmla="*/ 112792 h 188375"/>
                <a:gd name="connsiteX7" fmla="*/ 114094 w 122454"/>
                <a:gd name="connsiteY7" fmla="*/ 83327 h 188375"/>
                <a:gd name="connsiteX8" fmla="*/ 33235 w 122454"/>
                <a:gd name="connsiteY8" fmla="*/ 83327 h 188375"/>
                <a:gd name="connsiteX9" fmla="*/ 33235 w 122454"/>
                <a:gd name="connsiteY9" fmla="*/ 30562 h 188375"/>
                <a:gd name="connsiteX10" fmla="*/ 122454 w 122454"/>
                <a:gd name="connsiteY10" fmla="*/ 30562 h 188375"/>
                <a:gd name="connsiteX11" fmla="*/ 122454 w 122454"/>
                <a:gd name="connsiteY11" fmla="*/ 0 h 188375"/>
                <a:gd name="connsiteX12" fmla="*/ 0 w 122454"/>
                <a:gd name="connsiteY12" fmla="*/ 0 h 18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454" h="188375">
                  <a:moveTo>
                    <a:pt x="0" y="0"/>
                  </a:moveTo>
                  <a:lnTo>
                    <a:pt x="0" y="188376"/>
                  </a:lnTo>
                  <a:lnTo>
                    <a:pt x="122454" y="188376"/>
                  </a:lnTo>
                  <a:lnTo>
                    <a:pt x="122454" y="157813"/>
                  </a:lnTo>
                  <a:lnTo>
                    <a:pt x="33235" y="157813"/>
                  </a:lnTo>
                  <a:lnTo>
                    <a:pt x="33235" y="112792"/>
                  </a:lnTo>
                  <a:lnTo>
                    <a:pt x="114094" y="112792"/>
                  </a:lnTo>
                  <a:lnTo>
                    <a:pt x="114094" y="83327"/>
                  </a:lnTo>
                  <a:lnTo>
                    <a:pt x="33235" y="83327"/>
                  </a:lnTo>
                  <a:lnTo>
                    <a:pt x="33235" y="30562"/>
                  </a:lnTo>
                  <a:lnTo>
                    <a:pt x="122454" y="30562"/>
                  </a:lnTo>
                  <a:lnTo>
                    <a:pt x="122454" y="0"/>
                  </a:lnTo>
                  <a:lnTo>
                    <a:pt x="0" y="0"/>
                  </a:lnTo>
                  <a:close/>
                </a:path>
              </a:pathLst>
            </a:custGeom>
            <a:grpFill/>
            <a:ln w="6853" cap="flat">
              <a:noFill/>
              <a:prstDash val="solid"/>
              <a:miter/>
            </a:ln>
          </p:spPr>
          <p:txBody>
            <a:bodyPr rtlCol="0" anchor="ctr"/>
            <a:lstStyle/>
            <a:p>
              <a:endParaRPr lang="en-GB" dirty="0"/>
            </a:p>
          </p:txBody>
        </p:sp>
        <p:sp>
          <p:nvSpPr>
            <p:cNvPr id="36" name="Freeform: Shape 35">
              <a:extLst>
                <a:ext uri="{FF2B5EF4-FFF2-40B4-BE49-F238E27FC236}">
                  <a16:creationId xmlns:a16="http://schemas.microsoft.com/office/drawing/2014/main" id="{68FCD770-2B08-BF51-18EC-FABED89453D7}"/>
                </a:ext>
              </a:extLst>
            </p:cNvPr>
            <p:cNvSpPr/>
            <p:nvPr/>
          </p:nvSpPr>
          <p:spPr>
            <a:xfrm>
              <a:off x="10903178" y="557074"/>
              <a:ext cx="128896" cy="194954"/>
            </a:xfrm>
            <a:custGeom>
              <a:avLst/>
              <a:gdLst>
                <a:gd name="connsiteX0" fmla="*/ 60688 w 128896"/>
                <a:gd name="connsiteY0" fmla="*/ 194319 h 194954"/>
                <a:gd name="connsiteX1" fmla="*/ -985 w 128896"/>
                <a:gd name="connsiteY1" fmla="*/ 176366 h 194954"/>
                <a:gd name="connsiteX2" fmla="*/ 10528 w 128896"/>
                <a:gd name="connsiteY2" fmla="*/ 146352 h 194954"/>
                <a:gd name="connsiteX3" fmla="*/ 61716 w 128896"/>
                <a:gd name="connsiteY3" fmla="*/ 163209 h 194954"/>
                <a:gd name="connsiteX4" fmla="*/ 94060 w 128896"/>
                <a:gd name="connsiteY4" fmla="*/ 140185 h 194954"/>
                <a:gd name="connsiteX5" fmla="*/ 52944 w 128896"/>
                <a:gd name="connsiteY5" fmla="*/ 107498 h 194954"/>
                <a:gd name="connsiteX6" fmla="*/ 3607 w 128896"/>
                <a:gd name="connsiteY6" fmla="*/ 54185 h 194954"/>
                <a:gd name="connsiteX7" fmla="*/ 66855 w 128896"/>
                <a:gd name="connsiteY7" fmla="*/ -635 h 194954"/>
                <a:gd name="connsiteX8" fmla="*/ 118797 w 128896"/>
                <a:gd name="connsiteY8" fmla="*/ 12248 h 194954"/>
                <a:gd name="connsiteX9" fmla="*/ 108108 w 128896"/>
                <a:gd name="connsiteY9" fmla="*/ 41713 h 194954"/>
                <a:gd name="connsiteX10" fmla="*/ 66033 w 128896"/>
                <a:gd name="connsiteY10" fmla="*/ 29105 h 194954"/>
                <a:gd name="connsiteX11" fmla="*/ 37116 w 128896"/>
                <a:gd name="connsiteY11" fmla="*/ 53226 h 194954"/>
                <a:gd name="connsiteX12" fmla="*/ 73776 w 128896"/>
                <a:gd name="connsiteY12" fmla="*/ 82417 h 194954"/>
                <a:gd name="connsiteX13" fmla="*/ 127911 w 128896"/>
                <a:gd name="connsiteY13" fmla="*/ 140047 h 194954"/>
                <a:gd name="connsiteX14" fmla="*/ 60413 w 128896"/>
                <a:gd name="connsiteY14" fmla="*/ 194182 h 194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8896" h="194954">
                  <a:moveTo>
                    <a:pt x="60688" y="194319"/>
                  </a:moveTo>
                  <a:cubicBezTo>
                    <a:pt x="38896" y="193949"/>
                    <a:pt x="17585" y="187748"/>
                    <a:pt x="-985" y="176366"/>
                  </a:cubicBezTo>
                  <a:lnTo>
                    <a:pt x="10528" y="146352"/>
                  </a:lnTo>
                  <a:cubicBezTo>
                    <a:pt x="25603" y="156747"/>
                    <a:pt x="43419" y="162599"/>
                    <a:pt x="61716" y="163209"/>
                  </a:cubicBezTo>
                  <a:cubicBezTo>
                    <a:pt x="83918" y="163209"/>
                    <a:pt x="94060" y="152245"/>
                    <a:pt x="94060" y="140185"/>
                  </a:cubicBezTo>
                  <a:cubicBezTo>
                    <a:pt x="94060" y="128124"/>
                    <a:pt x="87207" y="120038"/>
                    <a:pt x="52944" y="107498"/>
                  </a:cubicBezTo>
                  <a:cubicBezTo>
                    <a:pt x="16215" y="93793"/>
                    <a:pt x="3607" y="76662"/>
                    <a:pt x="3607" y="54185"/>
                  </a:cubicBezTo>
                  <a:cubicBezTo>
                    <a:pt x="3607" y="25747"/>
                    <a:pt x="26631" y="-635"/>
                    <a:pt x="66855" y="-635"/>
                  </a:cubicBezTo>
                  <a:cubicBezTo>
                    <a:pt x="84946" y="-669"/>
                    <a:pt x="102831" y="3757"/>
                    <a:pt x="118797" y="12248"/>
                  </a:cubicBezTo>
                  <a:lnTo>
                    <a:pt x="108108" y="41713"/>
                  </a:lnTo>
                  <a:cubicBezTo>
                    <a:pt x="95293" y="34265"/>
                    <a:pt x="80834" y="29948"/>
                    <a:pt x="66033" y="29105"/>
                  </a:cubicBezTo>
                  <a:cubicBezTo>
                    <a:pt x="46229" y="29105"/>
                    <a:pt x="37116" y="40138"/>
                    <a:pt x="37116" y="53226"/>
                  </a:cubicBezTo>
                  <a:cubicBezTo>
                    <a:pt x="37116" y="66314"/>
                    <a:pt x="47257" y="72824"/>
                    <a:pt x="73776" y="82417"/>
                  </a:cubicBezTo>
                  <a:cubicBezTo>
                    <a:pt x="115851" y="98795"/>
                    <a:pt x="127911" y="115378"/>
                    <a:pt x="127911" y="140047"/>
                  </a:cubicBezTo>
                  <a:cubicBezTo>
                    <a:pt x="127911" y="173556"/>
                    <a:pt x="102488" y="194182"/>
                    <a:pt x="60413" y="194182"/>
                  </a:cubicBezTo>
                </a:path>
              </a:pathLst>
            </a:custGeom>
            <a:grpFill/>
            <a:ln w="6853" cap="flat">
              <a:noFill/>
              <a:prstDash val="solid"/>
              <a:miter/>
            </a:ln>
          </p:spPr>
          <p:txBody>
            <a:bodyPr rtlCol="0" anchor="ctr"/>
            <a:lstStyle/>
            <a:p>
              <a:endParaRPr lang="en-GB" dirty="0"/>
            </a:p>
          </p:txBody>
        </p:sp>
        <p:sp>
          <p:nvSpPr>
            <p:cNvPr id="37" name="Freeform: Shape 36">
              <a:extLst>
                <a:ext uri="{FF2B5EF4-FFF2-40B4-BE49-F238E27FC236}">
                  <a16:creationId xmlns:a16="http://schemas.microsoft.com/office/drawing/2014/main" id="{D2504F99-4489-E138-0289-CF3C80B4CB69}"/>
                </a:ext>
              </a:extLst>
            </p:cNvPr>
            <p:cNvSpPr/>
            <p:nvPr/>
          </p:nvSpPr>
          <p:spPr>
            <a:xfrm>
              <a:off x="11078876" y="560432"/>
              <a:ext cx="122523" cy="188375"/>
            </a:xfrm>
            <a:custGeom>
              <a:avLst/>
              <a:gdLst>
                <a:gd name="connsiteX0" fmla="*/ 0 w 122523"/>
                <a:gd name="connsiteY0" fmla="*/ 0 h 188375"/>
                <a:gd name="connsiteX1" fmla="*/ 0 w 122523"/>
                <a:gd name="connsiteY1" fmla="*/ 188376 h 188375"/>
                <a:gd name="connsiteX2" fmla="*/ 122523 w 122523"/>
                <a:gd name="connsiteY2" fmla="*/ 188376 h 188375"/>
                <a:gd name="connsiteX3" fmla="*/ 122523 w 122523"/>
                <a:gd name="connsiteY3" fmla="*/ 157813 h 188375"/>
                <a:gd name="connsiteX4" fmla="*/ 33303 w 122523"/>
                <a:gd name="connsiteY4" fmla="*/ 157813 h 188375"/>
                <a:gd name="connsiteX5" fmla="*/ 33303 w 122523"/>
                <a:gd name="connsiteY5" fmla="*/ 112792 h 188375"/>
                <a:gd name="connsiteX6" fmla="*/ 114163 w 122523"/>
                <a:gd name="connsiteY6" fmla="*/ 112792 h 188375"/>
                <a:gd name="connsiteX7" fmla="*/ 114163 w 122523"/>
                <a:gd name="connsiteY7" fmla="*/ 83327 h 188375"/>
                <a:gd name="connsiteX8" fmla="*/ 33303 w 122523"/>
                <a:gd name="connsiteY8" fmla="*/ 83327 h 188375"/>
                <a:gd name="connsiteX9" fmla="*/ 33303 w 122523"/>
                <a:gd name="connsiteY9" fmla="*/ 30562 h 188375"/>
                <a:gd name="connsiteX10" fmla="*/ 122523 w 122523"/>
                <a:gd name="connsiteY10" fmla="*/ 30562 h 188375"/>
                <a:gd name="connsiteX11" fmla="*/ 122523 w 122523"/>
                <a:gd name="connsiteY11" fmla="*/ 0 h 188375"/>
                <a:gd name="connsiteX12" fmla="*/ 0 w 122523"/>
                <a:gd name="connsiteY12" fmla="*/ 0 h 18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523" h="188375">
                  <a:moveTo>
                    <a:pt x="0" y="0"/>
                  </a:moveTo>
                  <a:lnTo>
                    <a:pt x="0" y="188376"/>
                  </a:lnTo>
                  <a:lnTo>
                    <a:pt x="122523" y="188376"/>
                  </a:lnTo>
                  <a:lnTo>
                    <a:pt x="122523" y="157813"/>
                  </a:lnTo>
                  <a:lnTo>
                    <a:pt x="33303" y="157813"/>
                  </a:lnTo>
                  <a:lnTo>
                    <a:pt x="33303" y="112792"/>
                  </a:lnTo>
                  <a:lnTo>
                    <a:pt x="114163" y="112792"/>
                  </a:lnTo>
                  <a:lnTo>
                    <a:pt x="114163" y="83327"/>
                  </a:lnTo>
                  <a:lnTo>
                    <a:pt x="33303" y="83327"/>
                  </a:lnTo>
                  <a:lnTo>
                    <a:pt x="33303" y="30562"/>
                  </a:lnTo>
                  <a:lnTo>
                    <a:pt x="122523" y="30562"/>
                  </a:lnTo>
                  <a:lnTo>
                    <a:pt x="122523" y="0"/>
                  </a:lnTo>
                  <a:lnTo>
                    <a:pt x="0" y="0"/>
                  </a:lnTo>
                  <a:close/>
                </a:path>
              </a:pathLst>
            </a:custGeom>
            <a:grpFill/>
            <a:ln w="6853" cap="flat">
              <a:noFill/>
              <a:prstDash val="solid"/>
              <a:miter/>
            </a:ln>
          </p:spPr>
          <p:txBody>
            <a:bodyPr rtlCol="0" anchor="ctr"/>
            <a:lstStyle/>
            <a:p>
              <a:endParaRPr lang="en-GB" dirty="0"/>
            </a:p>
          </p:txBody>
        </p:sp>
        <p:sp>
          <p:nvSpPr>
            <p:cNvPr id="38" name="Freeform: Shape 37">
              <a:extLst>
                <a:ext uri="{FF2B5EF4-FFF2-40B4-BE49-F238E27FC236}">
                  <a16:creationId xmlns:a16="http://schemas.microsoft.com/office/drawing/2014/main" id="{BDC66AD7-A73E-E4E2-1100-8BFB680B0801}"/>
                </a:ext>
              </a:extLst>
            </p:cNvPr>
            <p:cNvSpPr/>
            <p:nvPr/>
          </p:nvSpPr>
          <p:spPr>
            <a:xfrm>
              <a:off x="11251971" y="560432"/>
              <a:ext cx="148767" cy="189412"/>
            </a:xfrm>
            <a:custGeom>
              <a:avLst/>
              <a:gdLst>
                <a:gd name="connsiteX0" fmla="*/ 32250 w 148767"/>
                <a:gd name="connsiteY0" fmla="*/ 29927 h 189412"/>
                <a:gd name="connsiteX1" fmla="*/ 32250 w 148767"/>
                <a:gd name="connsiteY1" fmla="*/ 103592 h 189412"/>
                <a:gd name="connsiteX2" fmla="*/ 56919 w 148767"/>
                <a:gd name="connsiteY2" fmla="*/ 103592 h 189412"/>
                <a:gd name="connsiteX3" fmla="*/ 98719 w 148767"/>
                <a:gd name="connsiteY3" fmla="*/ 66383 h 189412"/>
                <a:gd name="connsiteX4" fmla="*/ 56919 w 148767"/>
                <a:gd name="connsiteY4" fmla="*/ 29927 h 189412"/>
                <a:gd name="connsiteX5" fmla="*/ -985 w 148767"/>
                <a:gd name="connsiteY5" fmla="*/ -635 h 189412"/>
                <a:gd name="connsiteX6" fmla="*/ 59317 w 148767"/>
                <a:gd name="connsiteY6" fmla="*/ -635 h 189412"/>
                <a:gd name="connsiteX7" fmla="*/ 134694 w 148767"/>
                <a:gd name="connsiteY7" fmla="*/ 66383 h 189412"/>
                <a:gd name="connsiteX8" fmla="*/ 99610 w 148767"/>
                <a:gd name="connsiteY8" fmla="*/ 125862 h 189412"/>
                <a:gd name="connsiteX9" fmla="*/ 140314 w 148767"/>
                <a:gd name="connsiteY9" fmla="*/ 157727 h 189412"/>
                <a:gd name="connsiteX10" fmla="*/ 147783 w 148767"/>
                <a:gd name="connsiteY10" fmla="*/ 157727 h 189412"/>
                <a:gd name="connsiteX11" fmla="*/ 147783 w 148767"/>
                <a:gd name="connsiteY11" fmla="*/ 187192 h 189412"/>
                <a:gd name="connsiteX12" fmla="*/ 129829 w 148767"/>
                <a:gd name="connsiteY12" fmla="*/ 188768 h 189412"/>
                <a:gd name="connsiteX13" fmla="*/ 62880 w 148767"/>
                <a:gd name="connsiteY13" fmla="*/ 132783 h 189412"/>
                <a:gd name="connsiteX14" fmla="*/ 52944 w 148767"/>
                <a:gd name="connsiteY14" fmla="*/ 132783 h 189412"/>
                <a:gd name="connsiteX15" fmla="*/ 32387 w 148767"/>
                <a:gd name="connsiteY15" fmla="*/ 132783 h 189412"/>
                <a:gd name="connsiteX16" fmla="*/ 32387 w 148767"/>
                <a:gd name="connsiteY16" fmla="*/ 187604 h 189412"/>
                <a:gd name="connsiteX17" fmla="*/ -848 w 148767"/>
                <a:gd name="connsiteY17" fmla="*/ 187604 h 18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8767" h="189412">
                  <a:moveTo>
                    <a:pt x="32250" y="29927"/>
                  </a:moveTo>
                  <a:lnTo>
                    <a:pt x="32250" y="103592"/>
                  </a:lnTo>
                  <a:lnTo>
                    <a:pt x="56919" y="103592"/>
                  </a:lnTo>
                  <a:cubicBezTo>
                    <a:pt x="87961" y="103592"/>
                    <a:pt x="98719" y="87009"/>
                    <a:pt x="98719" y="66383"/>
                  </a:cubicBezTo>
                  <a:cubicBezTo>
                    <a:pt x="98719" y="45756"/>
                    <a:pt x="88235" y="29927"/>
                    <a:pt x="56919" y="29927"/>
                  </a:cubicBezTo>
                  <a:close/>
                  <a:moveTo>
                    <a:pt x="-985" y="-635"/>
                  </a:moveTo>
                  <a:lnTo>
                    <a:pt x="59317" y="-635"/>
                  </a:lnTo>
                  <a:cubicBezTo>
                    <a:pt x="109409" y="-635"/>
                    <a:pt x="134694" y="26775"/>
                    <a:pt x="134694" y="66383"/>
                  </a:cubicBezTo>
                  <a:cubicBezTo>
                    <a:pt x="134832" y="91154"/>
                    <a:pt x="121332" y="113994"/>
                    <a:pt x="99610" y="125862"/>
                  </a:cubicBezTo>
                  <a:cubicBezTo>
                    <a:pt x="113795" y="138128"/>
                    <a:pt x="117769" y="157727"/>
                    <a:pt x="140314" y="157727"/>
                  </a:cubicBezTo>
                  <a:lnTo>
                    <a:pt x="147783" y="157727"/>
                  </a:lnTo>
                  <a:lnTo>
                    <a:pt x="147783" y="187192"/>
                  </a:lnTo>
                  <a:cubicBezTo>
                    <a:pt x="141890" y="188323"/>
                    <a:pt x="135860" y="188851"/>
                    <a:pt x="129829" y="188768"/>
                  </a:cubicBezTo>
                  <a:cubicBezTo>
                    <a:pt x="82958" y="188768"/>
                    <a:pt x="85631" y="145666"/>
                    <a:pt x="62880" y="132783"/>
                  </a:cubicBezTo>
                  <a:cubicBezTo>
                    <a:pt x="59660" y="132783"/>
                    <a:pt x="56439" y="132783"/>
                    <a:pt x="52944" y="132783"/>
                  </a:cubicBezTo>
                  <a:lnTo>
                    <a:pt x="32387" y="132783"/>
                  </a:lnTo>
                  <a:lnTo>
                    <a:pt x="32387" y="187604"/>
                  </a:lnTo>
                  <a:lnTo>
                    <a:pt x="-848" y="187604"/>
                  </a:lnTo>
                  <a:close/>
                </a:path>
              </a:pathLst>
            </a:custGeom>
            <a:grpFill/>
            <a:ln w="6853" cap="flat">
              <a:noFill/>
              <a:prstDash val="solid"/>
              <a:miter/>
            </a:ln>
          </p:spPr>
          <p:txBody>
            <a:bodyPr rtlCol="0" anchor="ctr"/>
            <a:lstStyle/>
            <a:p>
              <a:endParaRPr lang="en-GB" dirty="0"/>
            </a:p>
          </p:txBody>
        </p:sp>
        <p:sp>
          <p:nvSpPr>
            <p:cNvPr id="39" name="Freeform: Shape 38">
              <a:extLst>
                <a:ext uri="{FF2B5EF4-FFF2-40B4-BE49-F238E27FC236}">
                  <a16:creationId xmlns:a16="http://schemas.microsoft.com/office/drawing/2014/main" id="{F89EA19A-6897-9356-1E00-319E6D772CD3}"/>
                </a:ext>
              </a:extLst>
            </p:cNvPr>
            <p:cNvSpPr/>
            <p:nvPr/>
          </p:nvSpPr>
          <p:spPr>
            <a:xfrm>
              <a:off x="11411155" y="560432"/>
              <a:ext cx="185977" cy="190774"/>
            </a:xfrm>
            <a:custGeom>
              <a:avLst/>
              <a:gdLst>
                <a:gd name="connsiteX0" fmla="*/ 151098 w 185977"/>
                <a:gd name="connsiteY0" fmla="*/ 0 h 190774"/>
                <a:gd name="connsiteX1" fmla="*/ 93263 w 185977"/>
                <a:gd name="connsiteY1" fmla="*/ 128622 h 190774"/>
                <a:gd name="connsiteX2" fmla="*/ 35633 w 185977"/>
                <a:gd name="connsiteY2" fmla="*/ 0 h 190774"/>
                <a:gd name="connsiteX3" fmla="*/ 0 w 185977"/>
                <a:gd name="connsiteY3" fmla="*/ 0 h 190774"/>
                <a:gd name="connsiteX4" fmla="*/ 87370 w 185977"/>
                <a:gd name="connsiteY4" fmla="*/ 190774 h 190774"/>
                <a:gd name="connsiteX5" fmla="*/ 98608 w 185977"/>
                <a:gd name="connsiteY5" fmla="*/ 190774 h 190774"/>
                <a:gd name="connsiteX6" fmla="*/ 185977 w 185977"/>
                <a:gd name="connsiteY6" fmla="*/ 0 h 190774"/>
                <a:gd name="connsiteX7" fmla="*/ 151098 w 185977"/>
                <a:gd name="connsiteY7" fmla="*/ 0 h 190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5977" h="190774">
                  <a:moveTo>
                    <a:pt x="151098" y="0"/>
                  </a:moveTo>
                  <a:lnTo>
                    <a:pt x="93263" y="128622"/>
                  </a:lnTo>
                  <a:lnTo>
                    <a:pt x="35633" y="0"/>
                  </a:lnTo>
                  <a:lnTo>
                    <a:pt x="0" y="0"/>
                  </a:lnTo>
                  <a:lnTo>
                    <a:pt x="87370" y="190774"/>
                  </a:lnTo>
                  <a:lnTo>
                    <a:pt x="98608" y="190774"/>
                  </a:lnTo>
                  <a:lnTo>
                    <a:pt x="185977" y="0"/>
                  </a:lnTo>
                  <a:lnTo>
                    <a:pt x="151098" y="0"/>
                  </a:lnTo>
                  <a:close/>
                </a:path>
              </a:pathLst>
            </a:custGeom>
            <a:grpFill/>
            <a:ln w="6853" cap="flat">
              <a:noFill/>
              <a:prstDash val="solid"/>
              <a:miter/>
            </a:ln>
          </p:spPr>
          <p:txBody>
            <a:bodyPr rtlCol="0" anchor="ctr"/>
            <a:lstStyle/>
            <a:p>
              <a:endParaRPr lang="en-GB" dirty="0"/>
            </a:p>
          </p:txBody>
        </p:sp>
        <p:sp>
          <p:nvSpPr>
            <p:cNvPr id="40" name="Freeform: Shape 39">
              <a:extLst>
                <a:ext uri="{FF2B5EF4-FFF2-40B4-BE49-F238E27FC236}">
                  <a16:creationId xmlns:a16="http://schemas.microsoft.com/office/drawing/2014/main" id="{64FD9526-950D-C7FA-2EAC-AFD3B2B1399A}"/>
                </a:ext>
              </a:extLst>
            </p:cNvPr>
            <p:cNvSpPr/>
            <p:nvPr/>
          </p:nvSpPr>
          <p:spPr>
            <a:xfrm>
              <a:off x="11631395" y="560432"/>
              <a:ext cx="122454" cy="188375"/>
            </a:xfrm>
            <a:custGeom>
              <a:avLst/>
              <a:gdLst>
                <a:gd name="connsiteX0" fmla="*/ 0 w 122454"/>
                <a:gd name="connsiteY0" fmla="*/ 0 h 188375"/>
                <a:gd name="connsiteX1" fmla="*/ 0 w 122454"/>
                <a:gd name="connsiteY1" fmla="*/ 188376 h 188375"/>
                <a:gd name="connsiteX2" fmla="*/ 122454 w 122454"/>
                <a:gd name="connsiteY2" fmla="*/ 188376 h 188375"/>
                <a:gd name="connsiteX3" fmla="*/ 122454 w 122454"/>
                <a:gd name="connsiteY3" fmla="*/ 157813 h 188375"/>
                <a:gd name="connsiteX4" fmla="*/ 33235 w 122454"/>
                <a:gd name="connsiteY4" fmla="*/ 157813 h 188375"/>
                <a:gd name="connsiteX5" fmla="*/ 33235 w 122454"/>
                <a:gd name="connsiteY5" fmla="*/ 112792 h 188375"/>
                <a:gd name="connsiteX6" fmla="*/ 114163 w 122454"/>
                <a:gd name="connsiteY6" fmla="*/ 112792 h 188375"/>
                <a:gd name="connsiteX7" fmla="*/ 114163 w 122454"/>
                <a:gd name="connsiteY7" fmla="*/ 83327 h 188375"/>
                <a:gd name="connsiteX8" fmla="*/ 33235 w 122454"/>
                <a:gd name="connsiteY8" fmla="*/ 83327 h 188375"/>
                <a:gd name="connsiteX9" fmla="*/ 33235 w 122454"/>
                <a:gd name="connsiteY9" fmla="*/ 30562 h 188375"/>
                <a:gd name="connsiteX10" fmla="*/ 122454 w 122454"/>
                <a:gd name="connsiteY10" fmla="*/ 30562 h 188375"/>
                <a:gd name="connsiteX11" fmla="*/ 122454 w 122454"/>
                <a:gd name="connsiteY11" fmla="*/ 0 h 188375"/>
                <a:gd name="connsiteX12" fmla="*/ 0 w 122454"/>
                <a:gd name="connsiteY12" fmla="*/ 0 h 18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454" h="188375">
                  <a:moveTo>
                    <a:pt x="0" y="0"/>
                  </a:moveTo>
                  <a:lnTo>
                    <a:pt x="0" y="188376"/>
                  </a:lnTo>
                  <a:lnTo>
                    <a:pt x="122454" y="188376"/>
                  </a:lnTo>
                  <a:lnTo>
                    <a:pt x="122454" y="157813"/>
                  </a:lnTo>
                  <a:lnTo>
                    <a:pt x="33235" y="157813"/>
                  </a:lnTo>
                  <a:lnTo>
                    <a:pt x="33235" y="112792"/>
                  </a:lnTo>
                  <a:lnTo>
                    <a:pt x="114163" y="112792"/>
                  </a:lnTo>
                  <a:lnTo>
                    <a:pt x="114163" y="83327"/>
                  </a:lnTo>
                  <a:lnTo>
                    <a:pt x="33235" y="83327"/>
                  </a:lnTo>
                  <a:lnTo>
                    <a:pt x="33235" y="30562"/>
                  </a:lnTo>
                  <a:lnTo>
                    <a:pt x="122454" y="30562"/>
                  </a:lnTo>
                  <a:lnTo>
                    <a:pt x="122454" y="0"/>
                  </a:lnTo>
                  <a:lnTo>
                    <a:pt x="0" y="0"/>
                  </a:lnTo>
                  <a:close/>
                </a:path>
              </a:pathLst>
            </a:custGeom>
            <a:grpFill/>
            <a:ln w="6853" cap="flat">
              <a:noFill/>
              <a:prstDash val="solid"/>
              <a:miter/>
            </a:ln>
          </p:spPr>
          <p:txBody>
            <a:bodyPr rtlCol="0" anchor="ctr"/>
            <a:lstStyle/>
            <a:p>
              <a:endParaRPr lang="en-GB" dirty="0"/>
            </a:p>
          </p:txBody>
        </p:sp>
      </p:grpSp>
    </p:spTree>
    <p:custDataLst>
      <p:tags r:id="rId1"/>
    </p:custDataLst>
    <p:extLst>
      <p:ext uri="{BB962C8B-B14F-4D97-AF65-F5344CB8AC3E}">
        <p14:creationId xmlns:p14="http://schemas.microsoft.com/office/powerpoint/2010/main" val="79053767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Purple Left align text">
    <p:bg>
      <p:bgPr>
        <a:solidFill>
          <a:schemeClr val="bg2"/>
        </a:solidFill>
        <a:effectLst/>
      </p:bgPr>
    </p:bg>
    <p:spTree>
      <p:nvGrpSpPr>
        <p:cNvPr id="1" name=""/>
        <p:cNvGrpSpPr/>
        <p:nvPr/>
      </p:nvGrpSpPr>
      <p:grpSpPr>
        <a:xfrm>
          <a:off x="0" y="0"/>
          <a:ext cx="0" cy="0"/>
          <a:chOff x="0" y="0"/>
          <a:chExt cx="0" cy="0"/>
        </a:xfrm>
      </p:grpSpPr>
      <p:graphicFrame>
        <p:nvGraphicFramePr>
          <p:cNvPr id="20" name="think-cell data - do not delete" hidden="1">
            <a:extLst>
              <a:ext uri="{FF2B5EF4-FFF2-40B4-BE49-F238E27FC236}">
                <a16:creationId xmlns:a16="http://schemas.microsoft.com/office/drawing/2014/main" id="{00F90F9A-C7A8-382B-E0B9-668DE1DAC37A}"/>
              </a:ext>
            </a:extLst>
          </p:cNvPr>
          <p:cNvGraphicFramePr>
            <a:graphicFrameLocks noChangeAspect="1"/>
          </p:cNvGraphicFramePr>
          <p:nvPr userDrawn="1">
            <p:custDataLst>
              <p:tags r:id="rId2"/>
            </p:custDataLst>
            <p:extLst>
              <p:ext uri="{D42A27DB-BD31-4B8C-83A1-F6EECF244321}">
                <p14:modId xmlns:p14="http://schemas.microsoft.com/office/powerpoint/2010/main" val="6674520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0" progId="TCLayout.ActiveDocument.1">
                  <p:embed/>
                </p:oleObj>
              </mc:Choice>
              <mc:Fallback>
                <p:oleObj name="think-cell Slide" r:id="rId4" imgW="421" imgH="420" progId="TCLayout.ActiveDocument.1">
                  <p:embed/>
                  <p:pic>
                    <p:nvPicPr>
                      <p:cNvPr id="20" name="think-cell data - do not delete" hidden="1">
                        <a:extLst>
                          <a:ext uri="{FF2B5EF4-FFF2-40B4-BE49-F238E27FC236}">
                            <a16:creationId xmlns:a16="http://schemas.microsoft.com/office/drawing/2014/main" id="{00F90F9A-C7A8-382B-E0B9-668DE1DAC37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Subtitle 2">
            <a:extLst>
              <a:ext uri="{FF2B5EF4-FFF2-40B4-BE49-F238E27FC236}">
                <a16:creationId xmlns:a16="http://schemas.microsoft.com/office/drawing/2014/main" id="{62FC85F4-CF48-3B0C-E0F5-7B23476C028F}"/>
              </a:ext>
            </a:extLst>
          </p:cNvPr>
          <p:cNvSpPr>
            <a:spLocks noGrp="1"/>
          </p:cNvSpPr>
          <p:nvPr>
            <p:ph type="subTitle" idx="1" hasCustomPrompt="1"/>
          </p:nvPr>
        </p:nvSpPr>
        <p:spPr>
          <a:xfrm>
            <a:off x="321469" y="6588644"/>
            <a:ext cx="5157216" cy="1106424"/>
          </a:xfrm>
          <a:prstGeom prst="rect">
            <a:avLst/>
          </a:prstGeom>
        </p:spPr>
        <p:txBody>
          <a:bodyPr lIns="0" tIns="36000" rIns="0" bIns="36000">
            <a:normAutofit/>
          </a:bodyPr>
          <a:lstStyle>
            <a:lvl1pPr marL="0" indent="0" algn="l">
              <a:buNone/>
              <a:defRPr sz="1400" b="0">
                <a:solidFill>
                  <a:schemeClr val="bg1"/>
                </a:solidFill>
                <a:latin typeface="Segoe UI" panose="020B0502040204020203" pitchFamily="34" charset="0"/>
                <a:cs typeface="Segoe UI" panose="020B0502040204020203" pitchFamily="34" charset="0"/>
              </a:defRPr>
            </a:lvl1pPr>
            <a:lvl2pPr marL="208940" indent="0" algn="ctr">
              <a:buNone/>
              <a:defRPr sz="914"/>
            </a:lvl2pPr>
            <a:lvl3pPr marL="417879" indent="0" algn="ctr">
              <a:buNone/>
              <a:defRPr sz="823"/>
            </a:lvl3pPr>
            <a:lvl4pPr marL="626818" indent="0" algn="ctr">
              <a:buNone/>
              <a:defRPr sz="731"/>
            </a:lvl4pPr>
            <a:lvl5pPr marL="835758" indent="0" algn="ctr">
              <a:buNone/>
              <a:defRPr sz="731"/>
            </a:lvl5pPr>
            <a:lvl6pPr marL="1044697" indent="0" algn="ctr">
              <a:buNone/>
              <a:defRPr sz="731"/>
            </a:lvl6pPr>
            <a:lvl7pPr marL="1253637" indent="0" algn="ctr">
              <a:buNone/>
              <a:defRPr sz="731"/>
            </a:lvl7pPr>
            <a:lvl8pPr marL="1462577" indent="0" algn="ctr">
              <a:buNone/>
              <a:defRPr sz="731"/>
            </a:lvl8pPr>
            <a:lvl9pPr marL="1671517" indent="0" algn="ctr">
              <a:buNone/>
              <a:defRPr sz="731"/>
            </a:lvl9pPr>
          </a:lstStyle>
          <a:p>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a:p>
            <a:endParaRPr lang="en-GB" dirty="0"/>
          </a:p>
        </p:txBody>
      </p:sp>
      <p:sp>
        <p:nvSpPr>
          <p:cNvPr id="4" name="Title 22">
            <a:extLst>
              <a:ext uri="{FF2B5EF4-FFF2-40B4-BE49-F238E27FC236}">
                <a16:creationId xmlns:a16="http://schemas.microsoft.com/office/drawing/2014/main" id="{3AF3255D-27F8-1D37-75F9-FF1E7CEEBFB0}"/>
              </a:ext>
            </a:extLst>
          </p:cNvPr>
          <p:cNvSpPr>
            <a:spLocks noGrp="1"/>
          </p:cNvSpPr>
          <p:nvPr>
            <p:ph type="title" hasCustomPrompt="1"/>
          </p:nvPr>
        </p:nvSpPr>
        <p:spPr>
          <a:xfrm>
            <a:off x="321470" y="4866371"/>
            <a:ext cx="5157216" cy="1180699"/>
          </a:xfrm>
        </p:spPr>
        <p:txBody>
          <a:bodyPr vert="horz" lIns="0" tIns="36000" rIns="0" bIns="36000" anchor="ctr" anchorCtr="0">
            <a:spAutoFit/>
          </a:bodyPr>
          <a:lstStyle>
            <a:lvl1pPr>
              <a:defRPr sz="3600">
                <a:solidFill>
                  <a:schemeClr val="bg1"/>
                </a:solidFill>
              </a:defRPr>
            </a:lvl1pPr>
          </a:lstStyle>
          <a:p>
            <a:r>
              <a:rPr lang="en-US" dirty="0"/>
              <a:t>Title placeholder </a:t>
            </a:r>
            <a:r>
              <a:rPr lang="en-US" dirty="0" err="1"/>
              <a:t>alitori</a:t>
            </a:r>
            <a:r>
              <a:rPr lang="en-US" dirty="0"/>
              <a:t> </a:t>
            </a:r>
            <a:r>
              <a:rPr lang="en-US" dirty="0" err="1"/>
              <a:t>ut</a:t>
            </a:r>
            <a:r>
              <a:rPr lang="en-US" dirty="0"/>
              <a:t> </a:t>
            </a:r>
            <a:r>
              <a:rPr lang="en-US" dirty="0" err="1"/>
              <a:t>exeri</a:t>
            </a:r>
            <a:r>
              <a:rPr lang="en-US" dirty="0"/>
              <a:t> </a:t>
            </a:r>
            <a:r>
              <a:rPr lang="en-US" dirty="0" err="1"/>
              <a:t>bearitati</a:t>
            </a:r>
            <a:r>
              <a:rPr lang="en-US" dirty="0"/>
              <a:t> </a:t>
            </a:r>
            <a:r>
              <a:rPr lang="en-US" dirty="0" err="1"/>
              <a:t>ut</a:t>
            </a:r>
            <a:endParaRPr lang="en-GB" dirty="0"/>
          </a:p>
        </p:txBody>
      </p:sp>
      <p:sp>
        <p:nvSpPr>
          <p:cNvPr id="5" name="Picture Placeholder 6">
            <a:extLst>
              <a:ext uri="{FF2B5EF4-FFF2-40B4-BE49-F238E27FC236}">
                <a16:creationId xmlns:a16="http://schemas.microsoft.com/office/drawing/2014/main" id="{715062A6-09FF-7FEC-6603-A122773946C8}"/>
              </a:ext>
            </a:extLst>
          </p:cNvPr>
          <p:cNvSpPr>
            <a:spLocks noGrp="1"/>
          </p:cNvSpPr>
          <p:nvPr>
            <p:ph type="pic" sz="quarter" idx="10"/>
          </p:nvPr>
        </p:nvSpPr>
        <p:spPr>
          <a:xfrm>
            <a:off x="321469" y="8415517"/>
            <a:ext cx="2093976" cy="940153"/>
          </a:xfrm>
          <a:prstGeom prst="rect">
            <a:avLst/>
          </a:prstGeom>
        </p:spPr>
        <p:txBody>
          <a:bodyPr lIns="0" tIns="36000" rIns="0" bIns="36000"/>
          <a:lstStyle>
            <a:lvl1pPr marL="0" indent="0">
              <a:buFontTx/>
              <a:buNone/>
              <a:defRPr/>
            </a:lvl1pPr>
          </a:lstStyle>
          <a:p>
            <a:r>
              <a:rPr lang="en-US" dirty="0"/>
              <a:t>Click icon to add picture</a:t>
            </a:r>
            <a:endParaRPr lang="en-IN" dirty="0"/>
          </a:p>
        </p:txBody>
      </p:sp>
      <p:sp>
        <p:nvSpPr>
          <p:cNvPr id="3" name="Freeform: Shape 2">
            <a:extLst>
              <a:ext uri="{FF2B5EF4-FFF2-40B4-BE49-F238E27FC236}">
                <a16:creationId xmlns:a16="http://schemas.microsoft.com/office/drawing/2014/main" id="{F12BB967-B519-4B80-B993-E451314A7CC7}"/>
              </a:ext>
            </a:extLst>
          </p:cNvPr>
          <p:cNvSpPr/>
          <p:nvPr userDrawn="1"/>
        </p:nvSpPr>
        <p:spPr>
          <a:xfrm>
            <a:off x="5829300" y="8035649"/>
            <a:ext cx="1028700" cy="1069922"/>
          </a:xfrm>
          <a:custGeom>
            <a:avLst/>
            <a:gdLst>
              <a:gd name="connsiteX0" fmla="*/ 719995 w 1448982"/>
              <a:gd name="connsiteY0" fmla="*/ 1119378 h 1507045"/>
              <a:gd name="connsiteX1" fmla="*/ 1331309 w 1448982"/>
              <a:gd name="connsiteY1" fmla="*/ 1119378 h 1507045"/>
              <a:gd name="connsiteX2" fmla="*/ 1404338 w 1448982"/>
              <a:gd name="connsiteY2" fmla="*/ 1135373 h 1507045"/>
              <a:gd name="connsiteX3" fmla="*/ 1448982 w 1448982"/>
              <a:gd name="connsiteY3" fmla="*/ 1165809 h 1507045"/>
              <a:gd name="connsiteX4" fmla="*/ 1448982 w 1448982"/>
              <a:gd name="connsiteY4" fmla="*/ 1459947 h 1507045"/>
              <a:gd name="connsiteX5" fmla="*/ 1406401 w 1448982"/>
              <a:gd name="connsiteY5" fmla="*/ 1490049 h 1507045"/>
              <a:gd name="connsiteX6" fmla="*/ 1331309 w 1448982"/>
              <a:gd name="connsiteY6" fmla="*/ 1506950 h 1507045"/>
              <a:gd name="connsiteX7" fmla="*/ 719995 w 1448982"/>
              <a:gd name="connsiteY7" fmla="*/ 1506950 h 1507045"/>
              <a:gd name="connsiteX8" fmla="*/ 526256 w 1448982"/>
              <a:gd name="connsiteY8" fmla="*/ 1313116 h 1507045"/>
              <a:gd name="connsiteX9" fmla="*/ 719995 w 1448982"/>
              <a:gd name="connsiteY9" fmla="*/ 1119378 h 1507045"/>
              <a:gd name="connsiteX10" fmla="*/ 193834 w 1448982"/>
              <a:gd name="connsiteY10" fmla="*/ 1119378 h 1507045"/>
              <a:gd name="connsiteX11" fmla="*/ 194024 w 1448982"/>
              <a:gd name="connsiteY11" fmla="*/ 1119378 h 1507045"/>
              <a:gd name="connsiteX12" fmla="*/ 387763 w 1448982"/>
              <a:gd name="connsiteY12" fmla="*/ 1313307 h 1507045"/>
              <a:gd name="connsiteX13" fmla="*/ 193834 w 1448982"/>
              <a:gd name="connsiteY13" fmla="*/ 1507045 h 1507045"/>
              <a:gd name="connsiteX14" fmla="*/ 95 w 1448982"/>
              <a:gd name="connsiteY14" fmla="*/ 1313116 h 1507045"/>
              <a:gd name="connsiteX15" fmla="*/ 193834 w 1448982"/>
              <a:gd name="connsiteY15" fmla="*/ 1119378 h 1507045"/>
              <a:gd name="connsiteX16" fmla="*/ 193929 w 1448982"/>
              <a:gd name="connsiteY16" fmla="*/ 559784 h 1507045"/>
              <a:gd name="connsiteX17" fmla="*/ 805149 w 1448982"/>
              <a:gd name="connsiteY17" fmla="*/ 559784 h 1507045"/>
              <a:gd name="connsiteX18" fmla="*/ 813740 w 1448982"/>
              <a:gd name="connsiteY18" fmla="*/ 559784 h 1507045"/>
              <a:gd name="connsiteX19" fmla="*/ 1003230 w 1448982"/>
              <a:gd name="connsiteY19" fmla="*/ 757866 h 1507045"/>
              <a:gd name="connsiteX20" fmla="*/ 805149 w 1448982"/>
              <a:gd name="connsiteY20" fmla="*/ 947356 h 1507045"/>
              <a:gd name="connsiteX21" fmla="*/ 193929 w 1448982"/>
              <a:gd name="connsiteY21" fmla="*/ 947356 h 1507045"/>
              <a:gd name="connsiteX22" fmla="*/ 95 w 1448982"/>
              <a:gd name="connsiteY22" fmla="*/ 753523 h 1507045"/>
              <a:gd name="connsiteX23" fmla="*/ 193929 w 1448982"/>
              <a:gd name="connsiteY23" fmla="*/ 559784 h 1507045"/>
              <a:gd name="connsiteX24" fmla="*/ 1331214 w 1448982"/>
              <a:gd name="connsiteY24" fmla="*/ 559689 h 1507045"/>
              <a:gd name="connsiteX25" fmla="*/ 1406663 w 1448982"/>
              <a:gd name="connsiteY25" fmla="*/ 574922 h 1507045"/>
              <a:gd name="connsiteX26" fmla="*/ 1448982 w 1448982"/>
              <a:gd name="connsiteY26" fmla="*/ 603454 h 1507045"/>
              <a:gd name="connsiteX27" fmla="*/ 1448982 w 1448982"/>
              <a:gd name="connsiteY27" fmla="*/ 903636 h 1507045"/>
              <a:gd name="connsiteX28" fmla="*/ 1406719 w 1448982"/>
              <a:gd name="connsiteY28" fmla="*/ 932131 h 1507045"/>
              <a:gd name="connsiteX29" fmla="*/ 1331309 w 1448982"/>
              <a:gd name="connsiteY29" fmla="*/ 947356 h 1507045"/>
              <a:gd name="connsiteX30" fmla="*/ 1331214 w 1448982"/>
              <a:gd name="connsiteY30" fmla="*/ 947356 h 1507045"/>
              <a:gd name="connsiteX31" fmla="*/ 1137381 w 1448982"/>
              <a:gd name="connsiteY31" fmla="*/ 753523 h 1507045"/>
              <a:gd name="connsiteX32" fmla="*/ 1331214 w 1448982"/>
              <a:gd name="connsiteY32" fmla="*/ 559689 h 1507045"/>
              <a:gd name="connsiteX33" fmla="*/ 719995 w 1448982"/>
              <a:gd name="connsiteY33" fmla="*/ 95 h 1507045"/>
              <a:gd name="connsiteX34" fmla="*/ 1331309 w 1448982"/>
              <a:gd name="connsiteY34" fmla="*/ 95 h 1507045"/>
              <a:gd name="connsiteX35" fmla="*/ 1406727 w 1448982"/>
              <a:gd name="connsiteY35" fmla="*/ 15357 h 1507045"/>
              <a:gd name="connsiteX36" fmla="*/ 1448982 w 1448982"/>
              <a:gd name="connsiteY36" fmla="*/ 43864 h 1507045"/>
              <a:gd name="connsiteX37" fmla="*/ 1448982 w 1448982"/>
              <a:gd name="connsiteY37" fmla="*/ 343951 h 1507045"/>
              <a:gd name="connsiteX38" fmla="*/ 1406719 w 1448982"/>
              <a:gd name="connsiteY38" fmla="*/ 372444 h 1507045"/>
              <a:gd name="connsiteX39" fmla="*/ 1331309 w 1448982"/>
              <a:gd name="connsiteY39" fmla="*/ 387668 h 1507045"/>
              <a:gd name="connsiteX40" fmla="*/ 719995 w 1448982"/>
              <a:gd name="connsiteY40" fmla="*/ 387668 h 1507045"/>
              <a:gd name="connsiteX41" fmla="*/ 530504 w 1448982"/>
              <a:gd name="connsiteY41" fmla="*/ 198177 h 1507045"/>
              <a:gd name="connsiteX42" fmla="*/ 719995 w 1448982"/>
              <a:gd name="connsiteY42" fmla="*/ 95 h 1507045"/>
              <a:gd name="connsiteX43" fmla="*/ 193929 w 1448982"/>
              <a:gd name="connsiteY43" fmla="*/ 0 h 1507045"/>
              <a:gd name="connsiteX44" fmla="*/ 387668 w 1448982"/>
              <a:gd name="connsiteY44" fmla="*/ 193929 h 1507045"/>
              <a:gd name="connsiteX45" fmla="*/ 193834 w 1448982"/>
              <a:gd name="connsiteY45" fmla="*/ 387668 h 1507045"/>
              <a:gd name="connsiteX46" fmla="*/ 193739 w 1448982"/>
              <a:gd name="connsiteY46" fmla="*/ 387668 h 1507045"/>
              <a:gd name="connsiteX47" fmla="*/ 0 w 1448982"/>
              <a:gd name="connsiteY47" fmla="*/ 193738 h 1507045"/>
              <a:gd name="connsiteX48" fmla="*/ 193929 w 1448982"/>
              <a:gd name="connsiteY48" fmla="*/ 0 h 1507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448982" h="1507045">
                <a:moveTo>
                  <a:pt x="719995" y="1119378"/>
                </a:moveTo>
                <a:lnTo>
                  <a:pt x="1331309" y="1119378"/>
                </a:lnTo>
                <a:cubicBezTo>
                  <a:pt x="1357231" y="1119952"/>
                  <a:pt x="1381892" y="1125601"/>
                  <a:pt x="1404338" y="1135373"/>
                </a:cubicBezTo>
                <a:lnTo>
                  <a:pt x="1448982" y="1165809"/>
                </a:lnTo>
                <a:lnTo>
                  <a:pt x="1448982" y="1459947"/>
                </a:lnTo>
                <a:lnTo>
                  <a:pt x="1406401" y="1490049"/>
                </a:lnTo>
                <a:cubicBezTo>
                  <a:pt x="1383434" y="1500370"/>
                  <a:pt x="1358065" y="1506357"/>
                  <a:pt x="1331309" y="1506950"/>
                </a:cubicBezTo>
                <a:lnTo>
                  <a:pt x="719995" y="1506950"/>
                </a:lnTo>
                <a:cubicBezTo>
                  <a:pt x="612982" y="1506893"/>
                  <a:pt x="526256" y="1420130"/>
                  <a:pt x="526256" y="1313116"/>
                </a:cubicBezTo>
                <a:cubicBezTo>
                  <a:pt x="526256" y="1206112"/>
                  <a:pt x="613000" y="1119378"/>
                  <a:pt x="719995" y="1119378"/>
                </a:cubicBezTo>
                <a:close/>
                <a:moveTo>
                  <a:pt x="193834" y="1119378"/>
                </a:moveTo>
                <a:cubicBezTo>
                  <a:pt x="193900" y="1119378"/>
                  <a:pt x="193958" y="1119378"/>
                  <a:pt x="194024" y="1119378"/>
                </a:cubicBezTo>
                <a:cubicBezTo>
                  <a:pt x="301076" y="1119425"/>
                  <a:pt x="387820" y="1206255"/>
                  <a:pt x="387763" y="1313307"/>
                </a:cubicBezTo>
                <a:cubicBezTo>
                  <a:pt x="387715" y="1420358"/>
                  <a:pt x="300885" y="1507093"/>
                  <a:pt x="193834" y="1507045"/>
                </a:cubicBezTo>
                <a:cubicBezTo>
                  <a:pt x="86782" y="1506988"/>
                  <a:pt x="48" y="1420168"/>
                  <a:pt x="95" y="1313116"/>
                </a:cubicBezTo>
                <a:cubicBezTo>
                  <a:pt x="143" y="1206141"/>
                  <a:pt x="86859" y="1119425"/>
                  <a:pt x="193834" y="1119378"/>
                </a:cubicBezTo>
                <a:close/>
                <a:moveTo>
                  <a:pt x="193929" y="559784"/>
                </a:moveTo>
                <a:lnTo>
                  <a:pt x="805149" y="559784"/>
                </a:lnTo>
                <a:cubicBezTo>
                  <a:pt x="808015" y="559717"/>
                  <a:pt x="810882" y="559717"/>
                  <a:pt x="813740" y="559784"/>
                </a:cubicBezTo>
                <a:cubicBezTo>
                  <a:pt x="920763" y="562156"/>
                  <a:pt x="1005602" y="650843"/>
                  <a:pt x="1003230" y="757866"/>
                </a:cubicBezTo>
                <a:cubicBezTo>
                  <a:pt x="1000859" y="864889"/>
                  <a:pt x="912171" y="949728"/>
                  <a:pt x="805149" y="947356"/>
                </a:cubicBezTo>
                <a:lnTo>
                  <a:pt x="193929" y="947356"/>
                </a:lnTo>
                <a:cubicBezTo>
                  <a:pt x="86878" y="947356"/>
                  <a:pt x="95" y="860574"/>
                  <a:pt x="95" y="753523"/>
                </a:cubicBezTo>
                <a:cubicBezTo>
                  <a:pt x="143" y="646509"/>
                  <a:pt x="86916" y="559784"/>
                  <a:pt x="193929" y="559784"/>
                </a:cubicBezTo>
                <a:close/>
                <a:moveTo>
                  <a:pt x="1331214" y="559689"/>
                </a:moveTo>
                <a:cubicBezTo>
                  <a:pt x="1357977" y="559689"/>
                  <a:pt x="1383473" y="565113"/>
                  <a:pt x="1406663" y="574922"/>
                </a:cubicBezTo>
                <a:lnTo>
                  <a:pt x="1448982" y="603454"/>
                </a:lnTo>
                <a:lnTo>
                  <a:pt x="1448982" y="903636"/>
                </a:lnTo>
                <a:lnTo>
                  <a:pt x="1406719" y="932131"/>
                </a:lnTo>
                <a:cubicBezTo>
                  <a:pt x="1383541" y="941935"/>
                  <a:pt x="1358058" y="947356"/>
                  <a:pt x="1331309" y="947356"/>
                </a:cubicBezTo>
                <a:cubicBezTo>
                  <a:pt x="1331281" y="947356"/>
                  <a:pt x="1331243" y="947356"/>
                  <a:pt x="1331214" y="947356"/>
                </a:cubicBezTo>
                <a:cubicBezTo>
                  <a:pt x="1224163" y="947356"/>
                  <a:pt x="1137381" y="860574"/>
                  <a:pt x="1137381" y="753523"/>
                </a:cubicBezTo>
                <a:cubicBezTo>
                  <a:pt x="1137381" y="646471"/>
                  <a:pt x="1224163" y="559689"/>
                  <a:pt x="1331214" y="559689"/>
                </a:cubicBezTo>
                <a:close/>
                <a:moveTo>
                  <a:pt x="719995" y="95"/>
                </a:moveTo>
                <a:lnTo>
                  <a:pt x="1331309" y="95"/>
                </a:lnTo>
                <a:cubicBezTo>
                  <a:pt x="1358063" y="109"/>
                  <a:pt x="1383548" y="5543"/>
                  <a:pt x="1406727" y="15357"/>
                </a:cubicBezTo>
                <a:lnTo>
                  <a:pt x="1448982" y="43864"/>
                </a:lnTo>
                <a:lnTo>
                  <a:pt x="1448982" y="343951"/>
                </a:lnTo>
                <a:lnTo>
                  <a:pt x="1406719" y="372444"/>
                </a:lnTo>
                <a:cubicBezTo>
                  <a:pt x="1383541" y="382247"/>
                  <a:pt x="1358058" y="387668"/>
                  <a:pt x="1331309" y="387668"/>
                </a:cubicBezTo>
                <a:lnTo>
                  <a:pt x="719995" y="387668"/>
                </a:lnTo>
                <a:cubicBezTo>
                  <a:pt x="616306" y="385372"/>
                  <a:pt x="532800" y="301866"/>
                  <a:pt x="530504" y="198177"/>
                </a:cubicBezTo>
                <a:cubicBezTo>
                  <a:pt x="528133" y="91154"/>
                  <a:pt x="612972" y="2467"/>
                  <a:pt x="719995" y="95"/>
                </a:cubicBezTo>
                <a:close/>
                <a:moveTo>
                  <a:pt x="193929" y="0"/>
                </a:moveTo>
                <a:cubicBezTo>
                  <a:pt x="300980" y="57"/>
                  <a:pt x="387715" y="86877"/>
                  <a:pt x="387668" y="193929"/>
                </a:cubicBezTo>
                <a:cubicBezTo>
                  <a:pt x="387620" y="300942"/>
                  <a:pt x="300847" y="387668"/>
                  <a:pt x="193834" y="387668"/>
                </a:cubicBezTo>
                <a:cubicBezTo>
                  <a:pt x="193805" y="387668"/>
                  <a:pt x="193767" y="387668"/>
                  <a:pt x="193739" y="387668"/>
                </a:cubicBezTo>
                <a:cubicBezTo>
                  <a:pt x="86687" y="387620"/>
                  <a:pt x="-57" y="300790"/>
                  <a:pt x="0" y="193738"/>
                </a:cubicBezTo>
                <a:cubicBezTo>
                  <a:pt x="48" y="86687"/>
                  <a:pt x="86878" y="-48"/>
                  <a:pt x="193929" y="0"/>
                </a:cubicBezTo>
                <a:close/>
              </a:path>
            </a:pathLst>
          </a:custGeom>
          <a:solidFill>
            <a:srgbClr val="E0044E"/>
          </a:solidFill>
          <a:ln w="9525" cap="flat">
            <a:noFill/>
            <a:prstDash val="solid"/>
            <a:miter/>
          </a:ln>
        </p:spPr>
        <p:txBody>
          <a:bodyPr rtlCol="0" anchor="ctr"/>
          <a:lstStyle/>
          <a:p>
            <a:endParaRPr lang="en-GB" dirty="0"/>
          </a:p>
        </p:txBody>
      </p:sp>
      <p:sp>
        <p:nvSpPr>
          <p:cNvPr id="23" name="Rectangle: Rounded Corners 22">
            <a:extLst>
              <a:ext uri="{FF2B5EF4-FFF2-40B4-BE49-F238E27FC236}">
                <a16:creationId xmlns:a16="http://schemas.microsoft.com/office/drawing/2014/main" id="{D034AD70-D24A-0946-1D01-20B7A191F6D1}"/>
              </a:ext>
            </a:extLst>
          </p:cNvPr>
          <p:cNvSpPr/>
          <p:nvPr userDrawn="1"/>
        </p:nvSpPr>
        <p:spPr>
          <a:xfrm rot="10800000">
            <a:off x="321469" y="6281857"/>
            <a:ext cx="965590" cy="720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 name="Group 23">
            <a:extLst>
              <a:ext uri="{FF2B5EF4-FFF2-40B4-BE49-F238E27FC236}">
                <a16:creationId xmlns:a16="http://schemas.microsoft.com/office/drawing/2014/main" id="{320AD864-1543-1F7A-A766-CBC94E40B794}"/>
              </a:ext>
            </a:extLst>
          </p:cNvPr>
          <p:cNvGrpSpPr/>
          <p:nvPr userDrawn="1"/>
        </p:nvGrpSpPr>
        <p:grpSpPr>
          <a:xfrm>
            <a:off x="321470" y="804663"/>
            <a:ext cx="1904999" cy="195571"/>
            <a:chOff x="9848850" y="557074"/>
            <a:chExt cx="1904999" cy="195571"/>
          </a:xfrm>
          <a:solidFill>
            <a:schemeClr val="bg1"/>
          </a:solidFill>
        </p:grpSpPr>
        <p:sp>
          <p:nvSpPr>
            <p:cNvPr id="26" name="Freeform: Shape 25">
              <a:extLst>
                <a:ext uri="{FF2B5EF4-FFF2-40B4-BE49-F238E27FC236}">
                  <a16:creationId xmlns:a16="http://schemas.microsoft.com/office/drawing/2014/main" id="{55868933-9466-D560-2B6B-9E21F196E3EC}"/>
                </a:ext>
              </a:extLst>
            </p:cNvPr>
            <p:cNvSpPr/>
            <p:nvPr/>
          </p:nvSpPr>
          <p:spPr>
            <a:xfrm>
              <a:off x="9848850" y="560843"/>
              <a:ext cx="122454" cy="188307"/>
            </a:xfrm>
            <a:custGeom>
              <a:avLst/>
              <a:gdLst>
                <a:gd name="connsiteX0" fmla="*/ 0 w 122454"/>
                <a:gd name="connsiteY0" fmla="*/ 0 h 188307"/>
                <a:gd name="connsiteX1" fmla="*/ 0 w 122454"/>
                <a:gd name="connsiteY1" fmla="*/ 188307 h 188307"/>
                <a:gd name="connsiteX2" fmla="*/ 122455 w 122454"/>
                <a:gd name="connsiteY2" fmla="*/ 188307 h 188307"/>
                <a:gd name="connsiteX3" fmla="*/ 122455 w 122454"/>
                <a:gd name="connsiteY3" fmla="*/ 157813 h 188307"/>
                <a:gd name="connsiteX4" fmla="*/ 33235 w 122454"/>
                <a:gd name="connsiteY4" fmla="*/ 157813 h 188307"/>
                <a:gd name="connsiteX5" fmla="*/ 33235 w 122454"/>
                <a:gd name="connsiteY5" fmla="*/ 112792 h 188307"/>
                <a:gd name="connsiteX6" fmla="*/ 114163 w 122454"/>
                <a:gd name="connsiteY6" fmla="*/ 112792 h 188307"/>
                <a:gd name="connsiteX7" fmla="*/ 114163 w 122454"/>
                <a:gd name="connsiteY7" fmla="*/ 83327 h 188307"/>
                <a:gd name="connsiteX8" fmla="*/ 33235 w 122454"/>
                <a:gd name="connsiteY8" fmla="*/ 83327 h 188307"/>
                <a:gd name="connsiteX9" fmla="*/ 33235 w 122454"/>
                <a:gd name="connsiteY9" fmla="*/ 30562 h 188307"/>
                <a:gd name="connsiteX10" fmla="*/ 122455 w 122454"/>
                <a:gd name="connsiteY10" fmla="*/ 30562 h 188307"/>
                <a:gd name="connsiteX11" fmla="*/ 122455 w 122454"/>
                <a:gd name="connsiteY11" fmla="*/ 0 h 188307"/>
                <a:gd name="connsiteX12" fmla="*/ 0 w 122454"/>
                <a:gd name="connsiteY12" fmla="*/ 0 h 18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454" h="188307">
                  <a:moveTo>
                    <a:pt x="0" y="0"/>
                  </a:moveTo>
                  <a:lnTo>
                    <a:pt x="0" y="188307"/>
                  </a:lnTo>
                  <a:lnTo>
                    <a:pt x="122455" y="188307"/>
                  </a:lnTo>
                  <a:lnTo>
                    <a:pt x="122455" y="157813"/>
                  </a:lnTo>
                  <a:lnTo>
                    <a:pt x="33235" y="157813"/>
                  </a:lnTo>
                  <a:lnTo>
                    <a:pt x="33235" y="112792"/>
                  </a:lnTo>
                  <a:lnTo>
                    <a:pt x="114163" y="112792"/>
                  </a:lnTo>
                  <a:lnTo>
                    <a:pt x="114163" y="83327"/>
                  </a:lnTo>
                  <a:lnTo>
                    <a:pt x="33235" y="83327"/>
                  </a:lnTo>
                  <a:lnTo>
                    <a:pt x="33235" y="30562"/>
                  </a:lnTo>
                  <a:lnTo>
                    <a:pt x="122455" y="30562"/>
                  </a:lnTo>
                  <a:lnTo>
                    <a:pt x="122455" y="0"/>
                  </a:lnTo>
                  <a:lnTo>
                    <a:pt x="0" y="0"/>
                  </a:lnTo>
                  <a:close/>
                </a:path>
              </a:pathLst>
            </a:custGeom>
            <a:grpFill/>
            <a:ln w="6853" cap="flat">
              <a:noFill/>
              <a:prstDash val="solid"/>
              <a:miter/>
            </a:ln>
          </p:spPr>
          <p:txBody>
            <a:bodyPr rtlCol="0" anchor="ctr"/>
            <a:lstStyle/>
            <a:p>
              <a:endParaRPr lang="en-GB" dirty="0"/>
            </a:p>
          </p:txBody>
        </p:sp>
        <p:sp>
          <p:nvSpPr>
            <p:cNvPr id="27" name="Freeform: Shape 26">
              <a:extLst>
                <a:ext uri="{FF2B5EF4-FFF2-40B4-BE49-F238E27FC236}">
                  <a16:creationId xmlns:a16="http://schemas.microsoft.com/office/drawing/2014/main" id="{51C8FDE4-0F80-1A82-4C91-6C14BC6E8880}"/>
                </a:ext>
              </a:extLst>
            </p:cNvPr>
            <p:cNvSpPr/>
            <p:nvPr/>
          </p:nvSpPr>
          <p:spPr>
            <a:xfrm>
              <a:off x="9998097" y="560843"/>
              <a:ext cx="185908" cy="190705"/>
            </a:xfrm>
            <a:custGeom>
              <a:avLst/>
              <a:gdLst>
                <a:gd name="connsiteX0" fmla="*/ 151098 w 185908"/>
                <a:gd name="connsiteY0" fmla="*/ 0 h 190705"/>
                <a:gd name="connsiteX1" fmla="*/ 93263 w 185908"/>
                <a:gd name="connsiteY1" fmla="*/ 128622 h 190705"/>
                <a:gd name="connsiteX2" fmla="*/ 35633 w 185908"/>
                <a:gd name="connsiteY2" fmla="*/ 0 h 190705"/>
                <a:gd name="connsiteX3" fmla="*/ 0 w 185908"/>
                <a:gd name="connsiteY3" fmla="*/ 0 h 190705"/>
                <a:gd name="connsiteX4" fmla="*/ 87301 w 185908"/>
                <a:gd name="connsiteY4" fmla="*/ 190706 h 190705"/>
                <a:gd name="connsiteX5" fmla="*/ 98608 w 185908"/>
                <a:gd name="connsiteY5" fmla="*/ 190706 h 190705"/>
                <a:gd name="connsiteX6" fmla="*/ 185909 w 185908"/>
                <a:gd name="connsiteY6" fmla="*/ 0 h 190705"/>
                <a:gd name="connsiteX7" fmla="*/ 151098 w 185908"/>
                <a:gd name="connsiteY7" fmla="*/ 0 h 190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5908" h="190705">
                  <a:moveTo>
                    <a:pt x="151098" y="0"/>
                  </a:moveTo>
                  <a:lnTo>
                    <a:pt x="93263" y="128622"/>
                  </a:lnTo>
                  <a:lnTo>
                    <a:pt x="35633" y="0"/>
                  </a:lnTo>
                  <a:lnTo>
                    <a:pt x="0" y="0"/>
                  </a:lnTo>
                  <a:lnTo>
                    <a:pt x="87301" y="190706"/>
                  </a:lnTo>
                  <a:lnTo>
                    <a:pt x="98608" y="190706"/>
                  </a:lnTo>
                  <a:lnTo>
                    <a:pt x="185909" y="0"/>
                  </a:lnTo>
                  <a:lnTo>
                    <a:pt x="151098" y="0"/>
                  </a:lnTo>
                  <a:close/>
                </a:path>
              </a:pathLst>
            </a:custGeom>
            <a:grpFill/>
            <a:ln w="6853" cap="flat">
              <a:noFill/>
              <a:prstDash val="solid"/>
              <a:miter/>
            </a:ln>
          </p:spPr>
          <p:txBody>
            <a:bodyPr rtlCol="0" anchor="ctr"/>
            <a:lstStyle/>
            <a:p>
              <a:endParaRPr lang="en-GB" dirty="0"/>
            </a:p>
          </p:txBody>
        </p:sp>
        <p:sp>
          <p:nvSpPr>
            <p:cNvPr id="28" name="Freeform: Shape 27">
              <a:extLst>
                <a:ext uri="{FF2B5EF4-FFF2-40B4-BE49-F238E27FC236}">
                  <a16:creationId xmlns:a16="http://schemas.microsoft.com/office/drawing/2014/main" id="{9EBF795D-8AEA-61F5-51E8-7BF238AEDE83}"/>
                </a:ext>
              </a:extLst>
            </p:cNvPr>
            <p:cNvSpPr/>
            <p:nvPr/>
          </p:nvSpPr>
          <p:spPr>
            <a:xfrm>
              <a:off x="10165231" y="559199"/>
              <a:ext cx="184606" cy="190020"/>
            </a:xfrm>
            <a:custGeom>
              <a:avLst/>
              <a:gdLst>
                <a:gd name="connsiteX0" fmla="*/ 90701 w 184606"/>
                <a:gd name="connsiteY0" fmla="*/ 60490 h 190020"/>
                <a:gd name="connsiteX1" fmla="*/ 119345 w 184606"/>
                <a:gd name="connsiteY1" fmla="*/ 125314 h 190020"/>
                <a:gd name="connsiteX2" fmla="*/ 61989 w 184606"/>
                <a:gd name="connsiteY2" fmla="*/ 125314 h 190020"/>
                <a:gd name="connsiteX3" fmla="*/ 87481 w 184606"/>
                <a:gd name="connsiteY3" fmla="*/ -635 h 190020"/>
                <a:gd name="connsiteX4" fmla="*/ -985 w 184606"/>
                <a:gd name="connsiteY4" fmla="*/ 189385 h 190020"/>
                <a:gd name="connsiteX5" fmla="*/ 33826 w 184606"/>
                <a:gd name="connsiteY5" fmla="*/ 189385 h 190020"/>
                <a:gd name="connsiteX6" fmla="*/ 50203 w 184606"/>
                <a:gd name="connsiteY6" fmla="*/ 151833 h 190020"/>
                <a:gd name="connsiteX7" fmla="*/ 131131 w 184606"/>
                <a:gd name="connsiteY7" fmla="*/ 151833 h 190020"/>
                <a:gd name="connsiteX8" fmla="*/ 147714 w 184606"/>
                <a:gd name="connsiteY8" fmla="*/ 189385 h 190020"/>
                <a:gd name="connsiteX9" fmla="*/ 183622 w 184606"/>
                <a:gd name="connsiteY9" fmla="*/ 189385 h 190020"/>
                <a:gd name="connsiteX10" fmla="*/ 95155 w 184606"/>
                <a:gd name="connsiteY10" fmla="*/ -635 h 19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606" h="190020">
                  <a:moveTo>
                    <a:pt x="90701" y="60490"/>
                  </a:moveTo>
                  <a:lnTo>
                    <a:pt x="119345" y="125314"/>
                  </a:lnTo>
                  <a:lnTo>
                    <a:pt x="61989" y="125314"/>
                  </a:lnTo>
                  <a:close/>
                  <a:moveTo>
                    <a:pt x="87481" y="-635"/>
                  </a:moveTo>
                  <a:lnTo>
                    <a:pt x="-985" y="189385"/>
                  </a:lnTo>
                  <a:lnTo>
                    <a:pt x="33826" y="189385"/>
                  </a:lnTo>
                  <a:lnTo>
                    <a:pt x="50203" y="151833"/>
                  </a:lnTo>
                  <a:lnTo>
                    <a:pt x="131131" y="151833"/>
                  </a:lnTo>
                  <a:lnTo>
                    <a:pt x="147714" y="189385"/>
                  </a:lnTo>
                  <a:lnTo>
                    <a:pt x="183622" y="189385"/>
                  </a:lnTo>
                  <a:lnTo>
                    <a:pt x="95155" y="-635"/>
                  </a:lnTo>
                  <a:close/>
                </a:path>
              </a:pathLst>
            </a:custGeom>
            <a:grpFill/>
            <a:ln w="6853" cap="flat">
              <a:noFill/>
              <a:prstDash val="solid"/>
              <a:miter/>
            </a:ln>
          </p:spPr>
          <p:txBody>
            <a:bodyPr rtlCol="0" anchor="ctr"/>
            <a:lstStyle/>
            <a:p>
              <a:endParaRPr lang="en-GB" dirty="0"/>
            </a:p>
          </p:txBody>
        </p:sp>
        <p:sp>
          <p:nvSpPr>
            <p:cNvPr id="29" name="Freeform: Shape 28">
              <a:extLst>
                <a:ext uri="{FF2B5EF4-FFF2-40B4-BE49-F238E27FC236}">
                  <a16:creationId xmlns:a16="http://schemas.microsoft.com/office/drawing/2014/main" id="{4C8EFF81-0427-0B9D-CEAA-008B5B73FBCC}"/>
                </a:ext>
              </a:extLst>
            </p:cNvPr>
            <p:cNvSpPr/>
            <p:nvPr/>
          </p:nvSpPr>
          <p:spPr>
            <a:xfrm>
              <a:off x="10381222" y="560843"/>
              <a:ext cx="122385" cy="188307"/>
            </a:xfrm>
            <a:custGeom>
              <a:avLst/>
              <a:gdLst>
                <a:gd name="connsiteX0" fmla="*/ 0 w 122385"/>
                <a:gd name="connsiteY0" fmla="*/ 0 h 188307"/>
                <a:gd name="connsiteX1" fmla="*/ 0 w 122385"/>
                <a:gd name="connsiteY1" fmla="*/ 188307 h 188307"/>
                <a:gd name="connsiteX2" fmla="*/ 122386 w 122385"/>
                <a:gd name="connsiteY2" fmla="*/ 188307 h 188307"/>
                <a:gd name="connsiteX3" fmla="*/ 122386 w 122385"/>
                <a:gd name="connsiteY3" fmla="*/ 157813 h 188307"/>
                <a:gd name="connsiteX4" fmla="*/ 33166 w 122385"/>
                <a:gd name="connsiteY4" fmla="*/ 157813 h 188307"/>
                <a:gd name="connsiteX5" fmla="*/ 33166 w 122385"/>
                <a:gd name="connsiteY5" fmla="*/ 0 h 188307"/>
                <a:gd name="connsiteX6" fmla="*/ 0 w 122385"/>
                <a:gd name="connsiteY6" fmla="*/ 0 h 18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85" h="188307">
                  <a:moveTo>
                    <a:pt x="0" y="0"/>
                  </a:moveTo>
                  <a:lnTo>
                    <a:pt x="0" y="188307"/>
                  </a:lnTo>
                  <a:lnTo>
                    <a:pt x="122386" y="188307"/>
                  </a:lnTo>
                  <a:lnTo>
                    <a:pt x="122386" y="157813"/>
                  </a:lnTo>
                  <a:lnTo>
                    <a:pt x="33166" y="157813"/>
                  </a:lnTo>
                  <a:lnTo>
                    <a:pt x="33166" y="0"/>
                  </a:lnTo>
                  <a:lnTo>
                    <a:pt x="0" y="0"/>
                  </a:lnTo>
                  <a:close/>
                </a:path>
              </a:pathLst>
            </a:custGeom>
            <a:grpFill/>
            <a:ln w="6853" cap="flat">
              <a:noFill/>
              <a:prstDash val="solid"/>
              <a:miter/>
            </a:ln>
          </p:spPr>
          <p:txBody>
            <a:bodyPr rtlCol="0" anchor="ctr"/>
            <a:lstStyle/>
            <a:p>
              <a:endParaRPr lang="en-GB" dirty="0"/>
            </a:p>
          </p:txBody>
        </p:sp>
        <p:sp>
          <p:nvSpPr>
            <p:cNvPr id="30" name="Freeform: Shape 29">
              <a:extLst>
                <a:ext uri="{FF2B5EF4-FFF2-40B4-BE49-F238E27FC236}">
                  <a16:creationId xmlns:a16="http://schemas.microsoft.com/office/drawing/2014/main" id="{C75505B3-86E2-695C-23A3-6B6162093325}"/>
                </a:ext>
              </a:extLst>
            </p:cNvPr>
            <p:cNvSpPr/>
            <p:nvPr/>
          </p:nvSpPr>
          <p:spPr>
            <a:xfrm>
              <a:off x="10530744" y="560844"/>
              <a:ext cx="157059" cy="191801"/>
            </a:xfrm>
            <a:custGeom>
              <a:avLst/>
              <a:gdLst>
                <a:gd name="connsiteX0" fmla="*/ -985 w 157059"/>
                <a:gd name="connsiteY0" fmla="*/ -635 h 191801"/>
                <a:gd name="connsiteX1" fmla="*/ 32250 w 157059"/>
                <a:gd name="connsiteY1" fmla="*/ -635 h 191801"/>
                <a:gd name="connsiteX2" fmla="*/ 32250 w 157059"/>
                <a:gd name="connsiteY2" fmla="*/ 109759 h 191801"/>
                <a:gd name="connsiteX3" fmla="*/ 76997 w 157059"/>
                <a:gd name="connsiteY3" fmla="*/ 160673 h 191801"/>
                <a:gd name="connsiteX4" fmla="*/ 122840 w 157059"/>
                <a:gd name="connsiteY4" fmla="*/ 109484 h 191801"/>
                <a:gd name="connsiteX5" fmla="*/ 122840 w 157059"/>
                <a:gd name="connsiteY5" fmla="*/ -635 h 191801"/>
                <a:gd name="connsiteX6" fmla="*/ 156074 w 157059"/>
                <a:gd name="connsiteY6" fmla="*/ -635 h 191801"/>
                <a:gd name="connsiteX7" fmla="*/ 156074 w 157059"/>
                <a:gd name="connsiteY7" fmla="*/ 109759 h 191801"/>
                <a:gd name="connsiteX8" fmla="*/ 76997 w 157059"/>
                <a:gd name="connsiteY8" fmla="*/ 191167 h 191801"/>
                <a:gd name="connsiteX9" fmla="*/ -985 w 157059"/>
                <a:gd name="connsiteY9" fmla="*/ 109759 h 191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059" h="191801">
                  <a:moveTo>
                    <a:pt x="-985" y="-635"/>
                  </a:moveTo>
                  <a:lnTo>
                    <a:pt x="32250" y="-635"/>
                  </a:lnTo>
                  <a:lnTo>
                    <a:pt x="32250" y="109759"/>
                  </a:lnTo>
                  <a:cubicBezTo>
                    <a:pt x="32250" y="145666"/>
                    <a:pt x="48627" y="160673"/>
                    <a:pt x="76997" y="160673"/>
                  </a:cubicBezTo>
                  <a:cubicBezTo>
                    <a:pt x="105366" y="160673"/>
                    <a:pt x="122840" y="145666"/>
                    <a:pt x="122840" y="109484"/>
                  </a:cubicBezTo>
                  <a:lnTo>
                    <a:pt x="122840" y="-635"/>
                  </a:lnTo>
                  <a:lnTo>
                    <a:pt x="156074" y="-635"/>
                  </a:lnTo>
                  <a:lnTo>
                    <a:pt x="156074" y="109759"/>
                  </a:lnTo>
                  <a:cubicBezTo>
                    <a:pt x="156074" y="166018"/>
                    <a:pt x="124142" y="191167"/>
                    <a:pt x="76997" y="191167"/>
                  </a:cubicBezTo>
                  <a:cubicBezTo>
                    <a:pt x="29851" y="191167"/>
                    <a:pt x="-985" y="166018"/>
                    <a:pt x="-985" y="109759"/>
                  </a:cubicBezTo>
                  <a:close/>
                </a:path>
              </a:pathLst>
            </a:custGeom>
            <a:grpFill/>
            <a:ln w="6853" cap="flat">
              <a:noFill/>
              <a:prstDash val="solid"/>
              <a:miter/>
            </a:ln>
          </p:spPr>
          <p:txBody>
            <a:bodyPr rtlCol="0" anchor="ctr"/>
            <a:lstStyle/>
            <a:p>
              <a:endParaRPr lang="en-GB" dirty="0"/>
            </a:p>
          </p:txBody>
        </p:sp>
        <p:sp>
          <p:nvSpPr>
            <p:cNvPr id="31" name="Freeform: Shape 30">
              <a:extLst>
                <a:ext uri="{FF2B5EF4-FFF2-40B4-BE49-F238E27FC236}">
                  <a16:creationId xmlns:a16="http://schemas.microsoft.com/office/drawing/2014/main" id="{AF9CD895-D34B-4A43-1258-59A365B64260}"/>
                </a:ext>
              </a:extLst>
            </p:cNvPr>
            <p:cNvSpPr/>
            <p:nvPr/>
          </p:nvSpPr>
          <p:spPr>
            <a:xfrm>
              <a:off x="10738717" y="560432"/>
              <a:ext cx="122454" cy="188375"/>
            </a:xfrm>
            <a:custGeom>
              <a:avLst/>
              <a:gdLst>
                <a:gd name="connsiteX0" fmla="*/ 0 w 122454"/>
                <a:gd name="connsiteY0" fmla="*/ 0 h 188375"/>
                <a:gd name="connsiteX1" fmla="*/ 0 w 122454"/>
                <a:gd name="connsiteY1" fmla="*/ 188376 h 188375"/>
                <a:gd name="connsiteX2" fmla="*/ 122454 w 122454"/>
                <a:gd name="connsiteY2" fmla="*/ 188376 h 188375"/>
                <a:gd name="connsiteX3" fmla="*/ 122454 w 122454"/>
                <a:gd name="connsiteY3" fmla="*/ 157813 h 188375"/>
                <a:gd name="connsiteX4" fmla="*/ 33235 w 122454"/>
                <a:gd name="connsiteY4" fmla="*/ 157813 h 188375"/>
                <a:gd name="connsiteX5" fmla="*/ 33235 w 122454"/>
                <a:gd name="connsiteY5" fmla="*/ 112792 h 188375"/>
                <a:gd name="connsiteX6" fmla="*/ 114094 w 122454"/>
                <a:gd name="connsiteY6" fmla="*/ 112792 h 188375"/>
                <a:gd name="connsiteX7" fmla="*/ 114094 w 122454"/>
                <a:gd name="connsiteY7" fmla="*/ 83327 h 188375"/>
                <a:gd name="connsiteX8" fmla="*/ 33235 w 122454"/>
                <a:gd name="connsiteY8" fmla="*/ 83327 h 188375"/>
                <a:gd name="connsiteX9" fmla="*/ 33235 w 122454"/>
                <a:gd name="connsiteY9" fmla="*/ 30562 h 188375"/>
                <a:gd name="connsiteX10" fmla="*/ 122454 w 122454"/>
                <a:gd name="connsiteY10" fmla="*/ 30562 h 188375"/>
                <a:gd name="connsiteX11" fmla="*/ 122454 w 122454"/>
                <a:gd name="connsiteY11" fmla="*/ 0 h 188375"/>
                <a:gd name="connsiteX12" fmla="*/ 0 w 122454"/>
                <a:gd name="connsiteY12" fmla="*/ 0 h 18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454" h="188375">
                  <a:moveTo>
                    <a:pt x="0" y="0"/>
                  </a:moveTo>
                  <a:lnTo>
                    <a:pt x="0" y="188376"/>
                  </a:lnTo>
                  <a:lnTo>
                    <a:pt x="122454" y="188376"/>
                  </a:lnTo>
                  <a:lnTo>
                    <a:pt x="122454" y="157813"/>
                  </a:lnTo>
                  <a:lnTo>
                    <a:pt x="33235" y="157813"/>
                  </a:lnTo>
                  <a:lnTo>
                    <a:pt x="33235" y="112792"/>
                  </a:lnTo>
                  <a:lnTo>
                    <a:pt x="114094" y="112792"/>
                  </a:lnTo>
                  <a:lnTo>
                    <a:pt x="114094" y="83327"/>
                  </a:lnTo>
                  <a:lnTo>
                    <a:pt x="33235" y="83327"/>
                  </a:lnTo>
                  <a:lnTo>
                    <a:pt x="33235" y="30562"/>
                  </a:lnTo>
                  <a:lnTo>
                    <a:pt x="122454" y="30562"/>
                  </a:lnTo>
                  <a:lnTo>
                    <a:pt x="122454" y="0"/>
                  </a:lnTo>
                  <a:lnTo>
                    <a:pt x="0" y="0"/>
                  </a:lnTo>
                  <a:close/>
                </a:path>
              </a:pathLst>
            </a:custGeom>
            <a:grpFill/>
            <a:ln w="6853" cap="flat">
              <a:noFill/>
              <a:prstDash val="solid"/>
              <a:miter/>
            </a:ln>
          </p:spPr>
          <p:txBody>
            <a:bodyPr rtlCol="0" anchor="ctr"/>
            <a:lstStyle/>
            <a:p>
              <a:endParaRPr lang="en-GB" dirty="0"/>
            </a:p>
          </p:txBody>
        </p:sp>
        <p:sp>
          <p:nvSpPr>
            <p:cNvPr id="32" name="Freeform: Shape 31">
              <a:extLst>
                <a:ext uri="{FF2B5EF4-FFF2-40B4-BE49-F238E27FC236}">
                  <a16:creationId xmlns:a16="http://schemas.microsoft.com/office/drawing/2014/main" id="{8C328ADE-D92C-6398-3D1F-8B142F4B82F7}"/>
                </a:ext>
              </a:extLst>
            </p:cNvPr>
            <p:cNvSpPr/>
            <p:nvPr/>
          </p:nvSpPr>
          <p:spPr>
            <a:xfrm>
              <a:off x="10903178" y="557074"/>
              <a:ext cx="128896" cy="194954"/>
            </a:xfrm>
            <a:custGeom>
              <a:avLst/>
              <a:gdLst>
                <a:gd name="connsiteX0" fmla="*/ 60688 w 128896"/>
                <a:gd name="connsiteY0" fmla="*/ 194319 h 194954"/>
                <a:gd name="connsiteX1" fmla="*/ -985 w 128896"/>
                <a:gd name="connsiteY1" fmla="*/ 176366 h 194954"/>
                <a:gd name="connsiteX2" fmla="*/ 10528 w 128896"/>
                <a:gd name="connsiteY2" fmla="*/ 146352 h 194954"/>
                <a:gd name="connsiteX3" fmla="*/ 61716 w 128896"/>
                <a:gd name="connsiteY3" fmla="*/ 163209 h 194954"/>
                <a:gd name="connsiteX4" fmla="*/ 94060 w 128896"/>
                <a:gd name="connsiteY4" fmla="*/ 140185 h 194954"/>
                <a:gd name="connsiteX5" fmla="*/ 52944 w 128896"/>
                <a:gd name="connsiteY5" fmla="*/ 107498 h 194954"/>
                <a:gd name="connsiteX6" fmla="*/ 3607 w 128896"/>
                <a:gd name="connsiteY6" fmla="*/ 54185 h 194954"/>
                <a:gd name="connsiteX7" fmla="*/ 66855 w 128896"/>
                <a:gd name="connsiteY7" fmla="*/ -635 h 194954"/>
                <a:gd name="connsiteX8" fmla="*/ 118797 w 128896"/>
                <a:gd name="connsiteY8" fmla="*/ 12248 h 194954"/>
                <a:gd name="connsiteX9" fmla="*/ 108108 w 128896"/>
                <a:gd name="connsiteY9" fmla="*/ 41713 h 194954"/>
                <a:gd name="connsiteX10" fmla="*/ 66033 w 128896"/>
                <a:gd name="connsiteY10" fmla="*/ 29105 h 194954"/>
                <a:gd name="connsiteX11" fmla="*/ 37116 w 128896"/>
                <a:gd name="connsiteY11" fmla="*/ 53226 h 194954"/>
                <a:gd name="connsiteX12" fmla="*/ 73776 w 128896"/>
                <a:gd name="connsiteY12" fmla="*/ 82417 h 194954"/>
                <a:gd name="connsiteX13" fmla="*/ 127911 w 128896"/>
                <a:gd name="connsiteY13" fmla="*/ 140047 h 194954"/>
                <a:gd name="connsiteX14" fmla="*/ 60413 w 128896"/>
                <a:gd name="connsiteY14" fmla="*/ 194182 h 194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8896" h="194954">
                  <a:moveTo>
                    <a:pt x="60688" y="194319"/>
                  </a:moveTo>
                  <a:cubicBezTo>
                    <a:pt x="38896" y="193949"/>
                    <a:pt x="17585" y="187748"/>
                    <a:pt x="-985" y="176366"/>
                  </a:cubicBezTo>
                  <a:lnTo>
                    <a:pt x="10528" y="146352"/>
                  </a:lnTo>
                  <a:cubicBezTo>
                    <a:pt x="25603" y="156747"/>
                    <a:pt x="43419" y="162599"/>
                    <a:pt x="61716" y="163209"/>
                  </a:cubicBezTo>
                  <a:cubicBezTo>
                    <a:pt x="83918" y="163209"/>
                    <a:pt x="94060" y="152245"/>
                    <a:pt x="94060" y="140185"/>
                  </a:cubicBezTo>
                  <a:cubicBezTo>
                    <a:pt x="94060" y="128124"/>
                    <a:pt x="87207" y="120038"/>
                    <a:pt x="52944" y="107498"/>
                  </a:cubicBezTo>
                  <a:cubicBezTo>
                    <a:pt x="16215" y="93793"/>
                    <a:pt x="3607" y="76662"/>
                    <a:pt x="3607" y="54185"/>
                  </a:cubicBezTo>
                  <a:cubicBezTo>
                    <a:pt x="3607" y="25747"/>
                    <a:pt x="26631" y="-635"/>
                    <a:pt x="66855" y="-635"/>
                  </a:cubicBezTo>
                  <a:cubicBezTo>
                    <a:pt x="84946" y="-669"/>
                    <a:pt x="102831" y="3757"/>
                    <a:pt x="118797" y="12248"/>
                  </a:cubicBezTo>
                  <a:lnTo>
                    <a:pt x="108108" y="41713"/>
                  </a:lnTo>
                  <a:cubicBezTo>
                    <a:pt x="95293" y="34265"/>
                    <a:pt x="80834" y="29948"/>
                    <a:pt x="66033" y="29105"/>
                  </a:cubicBezTo>
                  <a:cubicBezTo>
                    <a:pt x="46229" y="29105"/>
                    <a:pt x="37116" y="40138"/>
                    <a:pt x="37116" y="53226"/>
                  </a:cubicBezTo>
                  <a:cubicBezTo>
                    <a:pt x="37116" y="66314"/>
                    <a:pt x="47257" y="72824"/>
                    <a:pt x="73776" y="82417"/>
                  </a:cubicBezTo>
                  <a:cubicBezTo>
                    <a:pt x="115851" y="98795"/>
                    <a:pt x="127911" y="115378"/>
                    <a:pt x="127911" y="140047"/>
                  </a:cubicBezTo>
                  <a:cubicBezTo>
                    <a:pt x="127911" y="173556"/>
                    <a:pt x="102488" y="194182"/>
                    <a:pt x="60413" y="194182"/>
                  </a:cubicBezTo>
                </a:path>
              </a:pathLst>
            </a:custGeom>
            <a:grpFill/>
            <a:ln w="6853" cap="flat">
              <a:noFill/>
              <a:prstDash val="solid"/>
              <a:miter/>
            </a:ln>
          </p:spPr>
          <p:txBody>
            <a:bodyPr rtlCol="0" anchor="ctr"/>
            <a:lstStyle/>
            <a:p>
              <a:endParaRPr lang="en-GB" dirty="0"/>
            </a:p>
          </p:txBody>
        </p:sp>
        <p:sp>
          <p:nvSpPr>
            <p:cNvPr id="33" name="Freeform: Shape 32">
              <a:extLst>
                <a:ext uri="{FF2B5EF4-FFF2-40B4-BE49-F238E27FC236}">
                  <a16:creationId xmlns:a16="http://schemas.microsoft.com/office/drawing/2014/main" id="{FE0461DF-4C1B-C661-5631-A372E5365BEC}"/>
                </a:ext>
              </a:extLst>
            </p:cNvPr>
            <p:cNvSpPr/>
            <p:nvPr/>
          </p:nvSpPr>
          <p:spPr>
            <a:xfrm>
              <a:off x="11078876" y="560432"/>
              <a:ext cx="122523" cy="188375"/>
            </a:xfrm>
            <a:custGeom>
              <a:avLst/>
              <a:gdLst>
                <a:gd name="connsiteX0" fmla="*/ 0 w 122523"/>
                <a:gd name="connsiteY0" fmla="*/ 0 h 188375"/>
                <a:gd name="connsiteX1" fmla="*/ 0 w 122523"/>
                <a:gd name="connsiteY1" fmla="*/ 188376 h 188375"/>
                <a:gd name="connsiteX2" fmla="*/ 122523 w 122523"/>
                <a:gd name="connsiteY2" fmla="*/ 188376 h 188375"/>
                <a:gd name="connsiteX3" fmla="*/ 122523 w 122523"/>
                <a:gd name="connsiteY3" fmla="*/ 157813 h 188375"/>
                <a:gd name="connsiteX4" fmla="*/ 33303 w 122523"/>
                <a:gd name="connsiteY4" fmla="*/ 157813 h 188375"/>
                <a:gd name="connsiteX5" fmla="*/ 33303 w 122523"/>
                <a:gd name="connsiteY5" fmla="*/ 112792 h 188375"/>
                <a:gd name="connsiteX6" fmla="*/ 114163 w 122523"/>
                <a:gd name="connsiteY6" fmla="*/ 112792 h 188375"/>
                <a:gd name="connsiteX7" fmla="*/ 114163 w 122523"/>
                <a:gd name="connsiteY7" fmla="*/ 83327 h 188375"/>
                <a:gd name="connsiteX8" fmla="*/ 33303 w 122523"/>
                <a:gd name="connsiteY8" fmla="*/ 83327 h 188375"/>
                <a:gd name="connsiteX9" fmla="*/ 33303 w 122523"/>
                <a:gd name="connsiteY9" fmla="*/ 30562 h 188375"/>
                <a:gd name="connsiteX10" fmla="*/ 122523 w 122523"/>
                <a:gd name="connsiteY10" fmla="*/ 30562 h 188375"/>
                <a:gd name="connsiteX11" fmla="*/ 122523 w 122523"/>
                <a:gd name="connsiteY11" fmla="*/ 0 h 188375"/>
                <a:gd name="connsiteX12" fmla="*/ 0 w 122523"/>
                <a:gd name="connsiteY12" fmla="*/ 0 h 18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523" h="188375">
                  <a:moveTo>
                    <a:pt x="0" y="0"/>
                  </a:moveTo>
                  <a:lnTo>
                    <a:pt x="0" y="188376"/>
                  </a:lnTo>
                  <a:lnTo>
                    <a:pt x="122523" y="188376"/>
                  </a:lnTo>
                  <a:lnTo>
                    <a:pt x="122523" y="157813"/>
                  </a:lnTo>
                  <a:lnTo>
                    <a:pt x="33303" y="157813"/>
                  </a:lnTo>
                  <a:lnTo>
                    <a:pt x="33303" y="112792"/>
                  </a:lnTo>
                  <a:lnTo>
                    <a:pt x="114163" y="112792"/>
                  </a:lnTo>
                  <a:lnTo>
                    <a:pt x="114163" y="83327"/>
                  </a:lnTo>
                  <a:lnTo>
                    <a:pt x="33303" y="83327"/>
                  </a:lnTo>
                  <a:lnTo>
                    <a:pt x="33303" y="30562"/>
                  </a:lnTo>
                  <a:lnTo>
                    <a:pt x="122523" y="30562"/>
                  </a:lnTo>
                  <a:lnTo>
                    <a:pt x="122523" y="0"/>
                  </a:lnTo>
                  <a:lnTo>
                    <a:pt x="0" y="0"/>
                  </a:lnTo>
                  <a:close/>
                </a:path>
              </a:pathLst>
            </a:custGeom>
            <a:grpFill/>
            <a:ln w="6853" cap="flat">
              <a:noFill/>
              <a:prstDash val="solid"/>
              <a:miter/>
            </a:ln>
          </p:spPr>
          <p:txBody>
            <a:bodyPr rtlCol="0" anchor="ctr"/>
            <a:lstStyle/>
            <a:p>
              <a:endParaRPr lang="en-GB" dirty="0"/>
            </a:p>
          </p:txBody>
        </p:sp>
        <p:sp>
          <p:nvSpPr>
            <p:cNvPr id="34" name="Freeform: Shape 33">
              <a:extLst>
                <a:ext uri="{FF2B5EF4-FFF2-40B4-BE49-F238E27FC236}">
                  <a16:creationId xmlns:a16="http://schemas.microsoft.com/office/drawing/2014/main" id="{1A2CA4B4-BDBE-614D-3B53-A17A34D6B26C}"/>
                </a:ext>
              </a:extLst>
            </p:cNvPr>
            <p:cNvSpPr/>
            <p:nvPr/>
          </p:nvSpPr>
          <p:spPr>
            <a:xfrm>
              <a:off x="11251971" y="560432"/>
              <a:ext cx="148767" cy="189412"/>
            </a:xfrm>
            <a:custGeom>
              <a:avLst/>
              <a:gdLst>
                <a:gd name="connsiteX0" fmla="*/ 32250 w 148767"/>
                <a:gd name="connsiteY0" fmla="*/ 29927 h 189412"/>
                <a:gd name="connsiteX1" fmla="*/ 32250 w 148767"/>
                <a:gd name="connsiteY1" fmla="*/ 103592 h 189412"/>
                <a:gd name="connsiteX2" fmla="*/ 56919 w 148767"/>
                <a:gd name="connsiteY2" fmla="*/ 103592 h 189412"/>
                <a:gd name="connsiteX3" fmla="*/ 98719 w 148767"/>
                <a:gd name="connsiteY3" fmla="*/ 66383 h 189412"/>
                <a:gd name="connsiteX4" fmla="*/ 56919 w 148767"/>
                <a:gd name="connsiteY4" fmla="*/ 29927 h 189412"/>
                <a:gd name="connsiteX5" fmla="*/ -985 w 148767"/>
                <a:gd name="connsiteY5" fmla="*/ -635 h 189412"/>
                <a:gd name="connsiteX6" fmla="*/ 59317 w 148767"/>
                <a:gd name="connsiteY6" fmla="*/ -635 h 189412"/>
                <a:gd name="connsiteX7" fmla="*/ 134694 w 148767"/>
                <a:gd name="connsiteY7" fmla="*/ 66383 h 189412"/>
                <a:gd name="connsiteX8" fmla="*/ 99610 w 148767"/>
                <a:gd name="connsiteY8" fmla="*/ 125862 h 189412"/>
                <a:gd name="connsiteX9" fmla="*/ 140314 w 148767"/>
                <a:gd name="connsiteY9" fmla="*/ 157727 h 189412"/>
                <a:gd name="connsiteX10" fmla="*/ 147783 w 148767"/>
                <a:gd name="connsiteY10" fmla="*/ 157727 h 189412"/>
                <a:gd name="connsiteX11" fmla="*/ 147783 w 148767"/>
                <a:gd name="connsiteY11" fmla="*/ 187192 h 189412"/>
                <a:gd name="connsiteX12" fmla="*/ 129829 w 148767"/>
                <a:gd name="connsiteY12" fmla="*/ 188768 h 189412"/>
                <a:gd name="connsiteX13" fmla="*/ 62880 w 148767"/>
                <a:gd name="connsiteY13" fmla="*/ 132783 h 189412"/>
                <a:gd name="connsiteX14" fmla="*/ 52944 w 148767"/>
                <a:gd name="connsiteY14" fmla="*/ 132783 h 189412"/>
                <a:gd name="connsiteX15" fmla="*/ 32387 w 148767"/>
                <a:gd name="connsiteY15" fmla="*/ 132783 h 189412"/>
                <a:gd name="connsiteX16" fmla="*/ 32387 w 148767"/>
                <a:gd name="connsiteY16" fmla="*/ 187604 h 189412"/>
                <a:gd name="connsiteX17" fmla="*/ -848 w 148767"/>
                <a:gd name="connsiteY17" fmla="*/ 187604 h 18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8767" h="189412">
                  <a:moveTo>
                    <a:pt x="32250" y="29927"/>
                  </a:moveTo>
                  <a:lnTo>
                    <a:pt x="32250" y="103592"/>
                  </a:lnTo>
                  <a:lnTo>
                    <a:pt x="56919" y="103592"/>
                  </a:lnTo>
                  <a:cubicBezTo>
                    <a:pt x="87961" y="103592"/>
                    <a:pt x="98719" y="87009"/>
                    <a:pt x="98719" y="66383"/>
                  </a:cubicBezTo>
                  <a:cubicBezTo>
                    <a:pt x="98719" y="45756"/>
                    <a:pt x="88235" y="29927"/>
                    <a:pt x="56919" y="29927"/>
                  </a:cubicBezTo>
                  <a:close/>
                  <a:moveTo>
                    <a:pt x="-985" y="-635"/>
                  </a:moveTo>
                  <a:lnTo>
                    <a:pt x="59317" y="-635"/>
                  </a:lnTo>
                  <a:cubicBezTo>
                    <a:pt x="109409" y="-635"/>
                    <a:pt x="134694" y="26775"/>
                    <a:pt x="134694" y="66383"/>
                  </a:cubicBezTo>
                  <a:cubicBezTo>
                    <a:pt x="134832" y="91154"/>
                    <a:pt x="121332" y="113994"/>
                    <a:pt x="99610" y="125862"/>
                  </a:cubicBezTo>
                  <a:cubicBezTo>
                    <a:pt x="113795" y="138128"/>
                    <a:pt x="117769" y="157727"/>
                    <a:pt x="140314" y="157727"/>
                  </a:cubicBezTo>
                  <a:lnTo>
                    <a:pt x="147783" y="157727"/>
                  </a:lnTo>
                  <a:lnTo>
                    <a:pt x="147783" y="187192"/>
                  </a:lnTo>
                  <a:cubicBezTo>
                    <a:pt x="141890" y="188323"/>
                    <a:pt x="135860" y="188851"/>
                    <a:pt x="129829" y="188768"/>
                  </a:cubicBezTo>
                  <a:cubicBezTo>
                    <a:pt x="82958" y="188768"/>
                    <a:pt x="85631" y="145666"/>
                    <a:pt x="62880" y="132783"/>
                  </a:cubicBezTo>
                  <a:cubicBezTo>
                    <a:pt x="59660" y="132783"/>
                    <a:pt x="56439" y="132783"/>
                    <a:pt x="52944" y="132783"/>
                  </a:cubicBezTo>
                  <a:lnTo>
                    <a:pt x="32387" y="132783"/>
                  </a:lnTo>
                  <a:lnTo>
                    <a:pt x="32387" y="187604"/>
                  </a:lnTo>
                  <a:lnTo>
                    <a:pt x="-848" y="187604"/>
                  </a:lnTo>
                  <a:close/>
                </a:path>
              </a:pathLst>
            </a:custGeom>
            <a:grpFill/>
            <a:ln w="6853" cap="flat">
              <a:noFill/>
              <a:prstDash val="solid"/>
              <a:miter/>
            </a:ln>
          </p:spPr>
          <p:txBody>
            <a:bodyPr rtlCol="0" anchor="ctr"/>
            <a:lstStyle/>
            <a:p>
              <a:endParaRPr lang="en-GB" dirty="0"/>
            </a:p>
          </p:txBody>
        </p:sp>
        <p:sp>
          <p:nvSpPr>
            <p:cNvPr id="35" name="Freeform: Shape 34">
              <a:extLst>
                <a:ext uri="{FF2B5EF4-FFF2-40B4-BE49-F238E27FC236}">
                  <a16:creationId xmlns:a16="http://schemas.microsoft.com/office/drawing/2014/main" id="{2508F01D-F171-AD2F-02D4-A6E53B74813B}"/>
                </a:ext>
              </a:extLst>
            </p:cNvPr>
            <p:cNvSpPr/>
            <p:nvPr/>
          </p:nvSpPr>
          <p:spPr>
            <a:xfrm>
              <a:off x="11411155" y="560432"/>
              <a:ext cx="185977" cy="190774"/>
            </a:xfrm>
            <a:custGeom>
              <a:avLst/>
              <a:gdLst>
                <a:gd name="connsiteX0" fmla="*/ 151098 w 185977"/>
                <a:gd name="connsiteY0" fmla="*/ 0 h 190774"/>
                <a:gd name="connsiteX1" fmla="*/ 93263 w 185977"/>
                <a:gd name="connsiteY1" fmla="*/ 128622 h 190774"/>
                <a:gd name="connsiteX2" fmla="*/ 35633 w 185977"/>
                <a:gd name="connsiteY2" fmla="*/ 0 h 190774"/>
                <a:gd name="connsiteX3" fmla="*/ 0 w 185977"/>
                <a:gd name="connsiteY3" fmla="*/ 0 h 190774"/>
                <a:gd name="connsiteX4" fmla="*/ 87370 w 185977"/>
                <a:gd name="connsiteY4" fmla="*/ 190774 h 190774"/>
                <a:gd name="connsiteX5" fmla="*/ 98608 w 185977"/>
                <a:gd name="connsiteY5" fmla="*/ 190774 h 190774"/>
                <a:gd name="connsiteX6" fmla="*/ 185977 w 185977"/>
                <a:gd name="connsiteY6" fmla="*/ 0 h 190774"/>
                <a:gd name="connsiteX7" fmla="*/ 151098 w 185977"/>
                <a:gd name="connsiteY7" fmla="*/ 0 h 190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5977" h="190774">
                  <a:moveTo>
                    <a:pt x="151098" y="0"/>
                  </a:moveTo>
                  <a:lnTo>
                    <a:pt x="93263" y="128622"/>
                  </a:lnTo>
                  <a:lnTo>
                    <a:pt x="35633" y="0"/>
                  </a:lnTo>
                  <a:lnTo>
                    <a:pt x="0" y="0"/>
                  </a:lnTo>
                  <a:lnTo>
                    <a:pt x="87370" y="190774"/>
                  </a:lnTo>
                  <a:lnTo>
                    <a:pt x="98608" y="190774"/>
                  </a:lnTo>
                  <a:lnTo>
                    <a:pt x="185977" y="0"/>
                  </a:lnTo>
                  <a:lnTo>
                    <a:pt x="151098" y="0"/>
                  </a:lnTo>
                  <a:close/>
                </a:path>
              </a:pathLst>
            </a:custGeom>
            <a:grpFill/>
            <a:ln w="6853" cap="flat">
              <a:noFill/>
              <a:prstDash val="solid"/>
              <a:miter/>
            </a:ln>
          </p:spPr>
          <p:txBody>
            <a:bodyPr rtlCol="0" anchor="ctr"/>
            <a:lstStyle/>
            <a:p>
              <a:endParaRPr lang="en-GB" dirty="0"/>
            </a:p>
          </p:txBody>
        </p:sp>
        <p:sp>
          <p:nvSpPr>
            <p:cNvPr id="36" name="Freeform: Shape 35">
              <a:extLst>
                <a:ext uri="{FF2B5EF4-FFF2-40B4-BE49-F238E27FC236}">
                  <a16:creationId xmlns:a16="http://schemas.microsoft.com/office/drawing/2014/main" id="{41DF445F-B028-CFA8-B623-2A7C6D85E2BF}"/>
                </a:ext>
              </a:extLst>
            </p:cNvPr>
            <p:cNvSpPr/>
            <p:nvPr/>
          </p:nvSpPr>
          <p:spPr>
            <a:xfrm>
              <a:off x="11631395" y="560432"/>
              <a:ext cx="122454" cy="188375"/>
            </a:xfrm>
            <a:custGeom>
              <a:avLst/>
              <a:gdLst>
                <a:gd name="connsiteX0" fmla="*/ 0 w 122454"/>
                <a:gd name="connsiteY0" fmla="*/ 0 h 188375"/>
                <a:gd name="connsiteX1" fmla="*/ 0 w 122454"/>
                <a:gd name="connsiteY1" fmla="*/ 188376 h 188375"/>
                <a:gd name="connsiteX2" fmla="*/ 122454 w 122454"/>
                <a:gd name="connsiteY2" fmla="*/ 188376 h 188375"/>
                <a:gd name="connsiteX3" fmla="*/ 122454 w 122454"/>
                <a:gd name="connsiteY3" fmla="*/ 157813 h 188375"/>
                <a:gd name="connsiteX4" fmla="*/ 33235 w 122454"/>
                <a:gd name="connsiteY4" fmla="*/ 157813 h 188375"/>
                <a:gd name="connsiteX5" fmla="*/ 33235 w 122454"/>
                <a:gd name="connsiteY5" fmla="*/ 112792 h 188375"/>
                <a:gd name="connsiteX6" fmla="*/ 114163 w 122454"/>
                <a:gd name="connsiteY6" fmla="*/ 112792 h 188375"/>
                <a:gd name="connsiteX7" fmla="*/ 114163 w 122454"/>
                <a:gd name="connsiteY7" fmla="*/ 83327 h 188375"/>
                <a:gd name="connsiteX8" fmla="*/ 33235 w 122454"/>
                <a:gd name="connsiteY8" fmla="*/ 83327 h 188375"/>
                <a:gd name="connsiteX9" fmla="*/ 33235 w 122454"/>
                <a:gd name="connsiteY9" fmla="*/ 30562 h 188375"/>
                <a:gd name="connsiteX10" fmla="*/ 122454 w 122454"/>
                <a:gd name="connsiteY10" fmla="*/ 30562 h 188375"/>
                <a:gd name="connsiteX11" fmla="*/ 122454 w 122454"/>
                <a:gd name="connsiteY11" fmla="*/ 0 h 188375"/>
                <a:gd name="connsiteX12" fmla="*/ 0 w 122454"/>
                <a:gd name="connsiteY12" fmla="*/ 0 h 18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454" h="188375">
                  <a:moveTo>
                    <a:pt x="0" y="0"/>
                  </a:moveTo>
                  <a:lnTo>
                    <a:pt x="0" y="188376"/>
                  </a:lnTo>
                  <a:lnTo>
                    <a:pt x="122454" y="188376"/>
                  </a:lnTo>
                  <a:lnTo>
                    <a:pt x="122454" y="157813"/>
                  </a:lnTo>
                  <a:lnTo>
                    <a:pt x="33235" y="157813"/>
                  </a:lnTo>
                  <a:lnTo>
                    <a:pt x="33235" y="112792"/>
                  </a:lnTo>
                  <a:lnTo>
                    <a:pt x="114163" y="112792"/>
                  </a:lnTo>
                  <a:lnTo>
                    <a:pt x="114163" y="83327"/>
                  </a:lnTo>
                  <a:lnTo>
                    <a:pt x="33235" y="83327"/>
                  </a:lnTo>
                  <a:lnTo>
                    <a:pt x="33235" y="30562"/>
                  </a:lnTo>
                  <a:lnTo>
                    <a:pt x="122454" y="30562"/>
                  </a:lnTo>
                  <a:lnTo>
                    <a:pt x="122454" y="0"/>
                  </a:lnTo>
                  <a:lnTo>
                    <a:pt x="0" y="0"/>
                  </a:lnTo>
                  <a:close/>
                </a:path>
              </a:pathLst>
            </a:custGeom>
            <a:grpFill/>
            <a:ln w="6853" cap="flat">
              <a:noFill/>
              <a:prstDash val="solid"/>
              <a:miter/>
            </a:ln>
          </p:spPr>
          <p:txBody>
            <a:bodyPr rtlCol="0" anchor="ctr"/>
            <a:lstStyle/>
            <a:p>
              <a:endParaRPr lang="en-GB" dirty="0"/>
            </a:p>
          </p:txBody>
        </p:sp>
      </p:grpSp>
    </p:spTree>
    <p:custDataLst>
      <p:tags r:id="rId1"/>
    </p:custDataLst>
    <p:extLst>
      <p:ext uri="{BB962C8B-B14F-4D97-AF65-F5344CB8AC3E}">
        <p14:creationId xmlns:p14="http://schemas.microsoft.com/office/powerpoint/2010/main" val="70604051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purple center">
    <p:bg>
      <p:bgPr>
        <a:solidFill>
          <a:schemeClr val="bg2"/>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0FB0CC70-C1B4-0385-D475-268ECD618888}"/>
              </a:ext>
            </a:extLst>
          </p:cNvPr>
          <p:cNvGraphicFramePr>
            <a:graphicFrameLocks noChangeAspect="1"/>
          </p:cNvGraphicFramePr>
          <p:nvPr userDrawn="1">
            <p:custDataLst>
              <p:tags r:id="rId2"/>
            </p:custDataLst>
            <p:extLst>
              <p:ext uri="{D42A27DB-BD31-4B8C-83A1-F6EECF244321}">
                <p14:modId xmlns:p14="http://schemas.microsoft.com/office/powerpoint/2010/main" val="37747414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0" progId="TCLayout.ActiveDocument.1">
                  <p:embed/>
                </p:oleObj>
              </mc:Choice>
              <mc:Fallback>
                <p:oleObj name="think-cell Slide" r:id="rId4" imgW="421" imgH="420" progId="TCLayout.ActiveDocument.1">
                  <p:embed/>
                  <p:pic>
                    <p:nvPicPr>
                      <p:cNvPr id="5" name="think-cell data - do not delete" hidden="1">
                        <a:extLst>
                          <a:ext uri="{FF2B5EF4-FFF2-40B4-BE49-F238E27FC236}">
                            <a16:creationId xmlns:a16="http://schemas.microsoft.com/office/drawing/2014/main" id="{0FB0CC70-C1B4-0385-D475-268ECD61888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Subtitle 2">
            <a:extLst>
              <a:ext uri="{FF2B5EF4-FFF2-40B4-BE49-F238E27FC236}">
                <a16:creationId xmlns:a16="http://schemas.microsoft.com/office/drawing/2014/main" id="{90374356-2DEE-40D7-A5C3-76BE971FC02F}"/>
              </a:ext>
            </a:extLst>
          </p:cNvPr>
          <p:cNvSpPr>
            <a:spLocks noGrp="1"/>
          </p:cNvSpPr>
          <p:nvPr>
            <p:ph type="subTitle" idx="1" hasCustomPrompt="1"/>
          </p:nvPr>
        </p:nvSpPr>
        <p:spPr>
          <a:xfrm>
            <a:off x="852905" y="5593146"/>
            <a:ext cx="5138928" cy="1261872"/>
          </a:xfrm>
          <a:prstGeom prst="rect">
            <a:avLst/>
          </a:prstGeom>
        </p:spPr>
        <p:txBody>
          <a:bodyPr>
            <a:normAutofit/>
          </a:bodyPr>
          <a:lstStyle>
            <a:lvl1pPr marL="0" indent="0" algn="ctr">
              <a:buNone/>
              <a:defRPr sz="1400" b="0">
                <a:solidFill>
                  <a:schemeClr val="bg1"/>
                </a:solidFill>
                <a:latin typeface="Segoe UI" panose="020B0502040204020203" pitchFamily="34" charset="0"/>
                <a:cs typeface="Segoe UI" panose="020B0502040204020203" pitchFamily="34" charset="0"/>
              </a:defRPr>
            </a:lvl1pPr>
            <a:lvl2pPr marL="208940" indent="0" algn="ctr">
              <a:buNone/>
              <a:defRPr sz="914"/>
            </a:lvl2pPr>
            <a:lvl3pPr marL="417879" indent="0" algn="ctr">
              <a:buNone/>
              <a:defRPr sz="823"/>
            </a:lvl3pPr>
            <a:lvl4pPr marL="626818" indent="0" algn="ctr">
              <a:buNone/>
              <a:defRPr sz="731"/>
            </a:lvl4pPr>
            <a:lvl5pPr marL="835758" indent="0" algn="ctr">
              <a:buNone/>
              <a:defRPr sz="731"/>
            </a:lvl5pPr>
            <a:lvl6pPr marL="1044697" indent="0" algn="ctr">
              <a:buNone/>
              <a:defRPr sz="731"/>
            </a:lvl6pPr>
            <a:lvl7pPr marL="1253637" indent="0" algn="ctr">
              <a:buNone/>
              <a:defRPr sz="731"/>
            </a:lvl7pPr>
            <a:lvl8pPr marL="1462577" indent="0" algn="ctr">
              <a:buNone/>
              <a:defRPr sz="731"/>
            </a:lvl8pPr>
            <a:lvl9pPr marL="1671517" indent="0" algn="ctr">
              <a:buNone/>
              <a:defRPr sz="731"/>
            </a:lvl9pPr>
          </a:lstStyle>
          <a:p>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a:p>
            <a:endParaRPr lang="en-GB" dirty="0"/>
          </a:p>
        </p:txBody>
      </p:sp>
      <p:sp>
        <p:nvSpPr>
          <p:cNvPr id="23" name="Title 22">
            <a:extLst>
              <a:ext uri="{FF2B5EF4-FFF2-40B4-BE49-F238E27FC236}">
                <a16:creationId xmlns:a16="http://schemas.microsoft.com/office/drawing/2014/main" id="{09E82F87-CF4A-4A93-9472-B0DDD5EDA077}"/>
              </a:ext>
            </a:extLst>
          </p:cNvPr>
          <p:cNvSpPr>
            <a:spLocks noGrp="1"/>
          </p:cNvSpPr>
          <p:nvPr>
            <p:ph type="title" hasCustomPrompt="1"/>
          </p:nvPr>
        </p:nvSpPr>
        <p:spPr>
          <a:xfrm>
            <a:off x="455141" y="3995651"/>
            <a:ext cx="5934456" cy="1325880"/>
          </a:xfrm>
        </p:spPr>
        <p:txBody>
          <a:bodyPr vert="horz" anchor="ctr" anchorCtr="0">
            <a:normAutofit/>
          </a:bodyPr>
          <a:lstStyle>
            <a:lvl1pPr algn="ctr">
              <a:defRPr sz="3600">
                <a:solidFill>
                  <a:schemeClr val="bg1"/>
                </a:solidFill>
              </a:defRPr>
            </a:lvl1pPr>
          </a:lstStyle>
          <a:p>
            <a:r>
              <a:rPr lang="en-US" dirty="0"/>
              <a:t>Divider placeholder bit </a:t>
            </a:r>
            <a:r>
              <a:rPr lang="en-US" dirty="0" err="1"/>
              <a:t>odis</a:t>
            </a:r>
            <a:r>
              <a:rPr lang="en-US" dirty="0"/>
              <a:t> re </a:t>
            </a:r>
            <a:r>
              <a:rPr lang="en-US" dirty="0" err="1"/>
              <a:t>pernatiis</a:t>
            </a:r>
            <a:r>
              <a:rPr lang="en-US" dirty="0"/>
              <a:t> </a:t>
            </a:r>
            <a:r>
              <a:rPr lang="en-US" dirty="0" err="1"/>
              <a:t>dundel</a:t>
            </a:r>
            <a:endParaRPr lang="en-GB" dirty="0"/>
          </a:p>
        </p:txBody>
      </p:sp>
      <p:pic>
        <p:nvPicPr>
          <p:cNvPr id="2" name="Graphic 1">
            <a:extLst>
              <a:ext uri="{FF2B5EF4-FFF2-40B4-BE49-F238E27FC236}">
                <a16:creationId xmlns:a16="http://schemas.microsoft.com/office/drawing/2014/main" id="{C6926964-FFA7-62CF-C398-F193104829E7}"/>
              </a:ext>
            </a:extLst>
          </p:cNvPr>
          <p:cNvPicPr>
            <a:picLocks noChangeAspect="1"/>
          </p:cNvPicPr>
          <p:nvPr userDrawn="1"/>
        </p:nvPicPr>
        <p:blipFill>
          <a:blip>
            <a:extLst>
              <a:ext uri="{96DAC541-7B7A-43D3-8B79-37D633B846F1}">
                <asvg:svgBlip xmlns:asvg="http://schemas.microsoft.com/office/drawing/2016/SVG/main" r:embed="rId6"/>
              </a:ext>
            </a:extLst>
          </a:blip>
          <a:srcRect l="2467"/>
          <a:stretch>
            <a:fillRect/>
          </a:stretch>
        </p:blipFill>
        <p:spPr>
          <a:xfrm>
            <a:off x="2" y="8035649"/>
            <a:ext cx="1055390" cy="1069922"/>
          </a:xfrm>
          <a:custGeom>
            <a:avLst/>
            <a:gdLst>
              <a:gd name="connsiteX0" fmla="*/ 0 w 1055390"/>
              <a:gd name="connsiteY0" fmla="*/ 0 h 1069922"/>
              <a:gd name="connsiteX1" fmla="*/ 1055390 w 1055390"/>
              <a:gd name="connsiteY1" fmla="*/ 0 h 1069922"/>
              <a:gd name="connsiteX2" fmla="*/ 1055390 w 1055390"/>
              <a:gd name="connsiteY2" fmla="*/ 1069922 h 1069922"/>
              <a:gd name="connsiteX3" fmla="*/ 0 w 1055390"/>
              <a:gd name="connsiteY3" fmla="*/ 1069922 h 1069922"/>
            </a:gdLst>
            <a:ahLst/>
            <a:cxnLst>
              <a:cxn ang="0">
                <a:pos x="connsiteX0" y="connsiteY0"/>
              </a:cxn>
              <a:cxn ang="0">
                <a:pos x="connsiteX1" y="connsiteY1"/>
              </a:cxn>
              <a:cxn ang="0">
                <a:pos x="connsiteX2" y="connsiteY2"/>
              </a:cxn>
              <a:cxn ang="0">
                <a:pos x="connsiteX3" y="connsiteY3"/>
              </a:cxn>
            </a:cxnLst>
            <a:rect l="l" t="t" r="r" b="b"/>
            <a:pathLst>
              <a:path w="1055390" h="1069922">
                <a:moveTo>
                  <a:pt x="0" y="0"/>
                </a:moveTo>
                <a:lnTo>
                  <a:pt x="1055390" y="0"/>
                </a:lnTo>
                <a:lnTo>
                  <a:pt x="1055390" y="1069922"/>
                </a:lnTo>
                <a:lnTo>
                  <a:pt x="0" y="1069922"/>
                </a:lnTo>
                <a:close/>
              </a:path>
            </a:pathLst>
          </a:custGeom>
        </p:spPr>
      </p:pic>
    </p:spTree>
    <p:custDataLst>
      <p:tags r:id="rId1"/>
    </p:custDataLst>
    <p:extLst>
      <p:ext uri="{BB962C8B-B14F-4D97-AF65-F5344CB8AC3E}">
        <p14:creationId xmlns:p14="http://schemas.microsoft.com/office/powerpoint/2010/main" val="383840763"/>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image left align text">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5F4CBD8E-10A8-8929-AE23-EFE96B6303A7}"/>
              </a:ext>
            </a:extLst>
          </p:cNvPr>
          <p:cNvGraphicFramePr>
            <a:graphicFrameLocks noChangeAspect="1"/>
          </p:cNvGraphicFramePr>
          <p:nvPr userDrawn="1">
            <p:custDataLst>
              <p:tags r:id="rId2"/>
            </p:custDataLst>
            <p:extLst>
              <p:ext uri="{D42A27DB-BD31-4B8C-83A1-F6EECF244321}">
                <p14:modId xmlns:p14="http://schemas.microsoft.com/office/powerpoint/2010/main" val="21018309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0" progId="TCLayout.ActiveDocument.1">
                  <p:embed/>
                </p:oleObj>
              </mc:Choice>
              <mc:Fallback>
                <p:oleObj name="think-cell Slide" r:id="rId5" imgW="421" imgH="420" progId="TCLayout.ActiveDocument.1">
                  <p:embed/>
                  <p:pic>
                    <p:nvPicPr>
                      <p:cNvPr id="6" name="think-cell data - do not delete" hidden="1">
                        <a:extLst>
                          <a:ext uri="{FF2B5EF4-FFF2-40B4-BE49-F238E27FC236}">
                            <a16:creationId xmlns:a16="http://schemas.microsoft.com/office/drawing/2014/main" id="{5F4CBD8E-10A8-8929-AE23-EFE96B6303A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Subtitle 2">
            <a:extLst>
              <a:ext uri="{FF2B5EF4-FFF2-40B4-BE49-F238E27FC236}">
                <a16:creationId xmlns:a16="http://schemas.microsoft.com/office/drawing/2014/main" id="{CF87480D-F3CB-79A1-5BF2-2FB5A0801400}"/>
              </a:ext>
            </a:extLst>
          </p:cNvPr>
          <p:cNvSpPr>
            <a:spLocks noGrp="1"/>
          </p:cNvSpPr>
          <p:nvPr>
            <p:ph type="subTitle" idx="1" hasCustomPrompt="1"/>
          </p:nvPr>
        </p:nvSpPr>
        <p:spPr>
          <a:xfrm>
            <a:off x="850392" y="5596128"/>
            <a:ext cx="5138928" cy="1261872"/>
          </a:xfrm>
          <a:prstGeom prst="rect">
            <a:avLst/>
          </a:prstGeom>
        </p:spPr>
        <p:txBody>
          <a:bodyPr>
            <a:normAutofit/>
          </a:bodyPr>
          <a:lstStyle>
            <a:lvl1pPr marL="0" indent="0" algn="ctr">
              <a:buNone/>
              <a:defRPr sz="1400" b="0">
                <a:solidFill>
                  <a:schemeClr val="bg1"/>
                </a:solidFill>
                <a:latin typeface="Segoe UI" panose="020B0502040204020203" pitchFamily="34" charset="0"/>
                <a:cs typeface="Segoe UI" panose="020B0502040204020203" pitchFamily="34" charset="0"/>
              </a:defRPr>
            </a:lvl1pPr>
            <a:lvl2pPr marL="208940" indent="0" algn="ctr">
              <a:buNone/>
              <a:defRPr sz="914"/>
            </a:lvl2pPr>
            <a:lvl3pPr marL="417879" indent="0" algn="ctr">
              <a:buNone/>
              <a:defRPr sz="823"/>
            </a:lvl3pPr>
            <a:lvl4pPr marL="626818" indent="0" algn="ctr">
              <a:buNone/>
              <a:defRPr sz="731"/>
            </a:lvl4pPr>
            <a:lvl5pPr marL="835758" indent="0" algn="ctr">
              <a:buNone/>
              <a:defRPr sz="731"/>
            </a:lvl5pPr>
            <a:lvl6pPr marL="1044697" indent="0" algn="ctr">
              <a:buNone/>
              <a:defRPr sz="731"/>
            </a:lvl6pPr>
            <a:lvl7pPr marL="1253637" indent="0" algn="ctr">
              <a:buNone/>
              <a:defRPr sz="731"/>
            </a:lvl7pPr>
            <a:lvl8pPr marL="1462577" indent="0" algn="ctr">
              <a:buNone/>
              <a:defRPr sz="731"/>
            </a:lvl8pPr>
            <a:lvl9pPr marL="1671517" indent="0" algn="ctr">
              <a:buNone/>
              <a:defRPr sz="731"/>
            </a:lvl9pPr>
          </a:lstStyle>
          <a:p>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a:p>
            <a:endParaRPr lang="en-GB" dirty="0"/>
          </a:p>
        </p:txBody>
      </p:sp>
      <p:sp>
        <p:nvSpPr>
          <p:cNvPr id="4" name="Title 22">
            <a:extLst>
              <a:ext uri="{FF2B5EF4-FFF2-40B4-BE49-F238E27FC236}">
                <a16:creationId xmlns:a16="http://schemas.microsoft.com/office/drawing/2014/main" id="{35B332AC-8F96-433D-F3DB-562A4790CF42}"/>
              </a:ext>
            </a:extLst>
          </p:cNvPr>
          <p:cNvSpPr>
            <a:spLocks noGrp="1"/>
          </p:cNvSpPr>
          <p:nvPr>
            <p:ph type="title" hasCustomPrompt="1"/>
          </p:nvPr>
        </p:nvSpPr>
        <p:spPr>
          <a:xfrm>
            <a:off x="457200" y="3995651"/>
            <a:ext cx="5934456" cy="1325880"/>
          </a:xfrm>
        </p:spPr>
        <p:txBody>
          <a:bodyPr vert="horz" anchor="ctr" anchorCtr="0">
            <a:normAutofit/>
          </a:bodyPr>
          <a:lstStyle>
            <a:lvl1pPr algn="ctr">
              <a:defRPr sz="3600">
                <a:solidFill>
                  <a:schemeClr val="bg1"/>
                </a:solidFill>
              </a:defRPr>
            </a:lvl1pPr>
          </a:lstStyle>
          <a:p>
            <a:r>
              <a:rPr lang="en-US" dirty="0"/>
              <a:t>Divider placeholder bit </a:t>
            </a:r>
            <a:r>
              <a:rPr lang="en-US" dirty="0" err="1"/>
              <a:t>odis</a:t>
            </a:r>
            <a:r>
              <a:rPr lang="en-US" dirty="0"/>
              <a:t> re </a:t>
            </a:r>
            <a:r>
              <a:rPr lang="en-US" dirty="0" err="1"/>
              <a:t>pernatiis</a:t>
            </a:r>
            <a:r>
              <a:rPr lang="en-US" dirty="0"/>
              <a:t> </a:t>
            </a:r>
            <a:r>
              <a:rPr lang="en-US" dirty="0" err="1"/>
              <a:t>dundel</a:t>
            </a:r>
            <a:endParaRPr lang="en-GB" dirty="0"/>
          </a:p>
        </p:txBody>
      </p:sp>
      <p:pic>
        <p:nvPicPr>
          <p:cNvPr id="2" name="Graphic 1">
            <a:extLst>
              <a:ext uri="{FF2B5EF4-FFF2-40B4-BE49-F238E27FC236}">
                <a16:creationId xmlns:a16="http://schemas.microsoft.com/office/drawing/2014/main" id="{34C66212-55FE-DA29-0BBF-B22095CD7502}"/>
              </a:ext>
            </a:extLst>
          </p:cNvPr>
          <p:cNvPicPr>
            <a:picLocks noChangeAspect="1"/>
          </p:cNvPicPr>
          <p:nvPr userDrawn="1"/>
        </p:nvPicPr>
        <p:blipFill>
          <a:blip>
            <a:extLst>
              <a:ext uri="{96DAC541-7B7A-43D3-8B79-37D633B846F1}">
                <asvg:svgBlip xmlns:asvg="http://schemas.microsoft.com/office/drawing/2016/SVG/main" r:embed="rId7"/>
              </a:ext>
            </a:extLst>
          </a:blip>
          <a:srcRect l="2467"/>
          <a:stretch>
            <a:fillRect/>
          </a:stretch>
        </p:blipFill>
        <p:spPr>
          <a:xfrm>
            <a:off x="2" y="8035649"/>
            <a:ext cx="1055390" cy="1069922"/>
          </a:xfrm>
          <a:custGeom>
            <a:avLst/>
            <a:gdLst>
              <a:gd name="connsiteX0" fmla="*/ 0 w 1055390"/>
              <a:gd name="connsiteY0" fmla="*/ 0 h 1069922"/>
              <a:gd name="connsiteX1" fmla="*/ 1055390 w 1055390"/>
              <a:gd name="connsiteY1" fmla="*/ 0 h 1069922"/>
              <a:gd name="connsiteX2" fmla="*/ 1055390 w 1055390"/>
              <a:gd name="connsiteY2" fmla="*/ 1069922 h 1069922"/>
              <a:gd name="connsiteX3" fmla="*/ 0 w 1055390"/>
              <a:gd name="connsiteY3" fmla="*/ 1069922 h 1069922"/>
            </a:gdLst>
            <a:ahLst/>
            <a:cxnLst>
              <a:cxn ang="0">
                <a:pos x="connsiteX0" y="connsiteY0"/>
              </a:cxn>
              <a:cxn ang="0">
                <a:pos x="connsiteX1" y="connsiteY1"/>
              </a:cxn>
              <a:cxn ang="0">
                <a:pos x="connsiteX2" y="connsiteY2"/>
              </a:cxn>
              <a:cxn ang="0">
                <a:pos x="connsiteX3" y="connsiteY3"/>
              </a:cxn>
            </a:cxnLst>
            <a:rect l="l" t="t" r="r" b="b"/>
            <a:pathLst>
              <a:path w="1055390" h="1069922">
                <a:moveTo>
                  <a:pt x="0" y="0"/>
                </a:moveTo>
                <a:lnTo>
                  <a:pt x="1055390" y="0"/>
                </a:lnTo>
                <a:lnTo>
                  <a:pt x="1055390" y="1069922"/>
                </a:lnTo>
                <a:lnTo>
                  <a:pt x="0" y="1069922"/>
                </a:lnTo>
                <a:close/>
              </a:path>
            </a:pathLst>
          </a:custGeom>
        </p:spPr>
      </p:pic>
    </p:spTree>
    <p:custDataLst>
      <p:tags r:id="rId1"/>
    </p:custDataLst>
    <p:extLst>
      <p:ext uri="{BB962C8B-B14F-4D97-AF65-F5344CB8AC3E}">
        <p14:creationId xmlns:p14="http://schemas.microsoft.com/office/powerpoint/2010/main" val="114526531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title subtitle and mai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B1675CD4-4940-458C-97F8-A0D879E01CB0}"/>
              </a:ext>
            </a:extLst>
          </p:cNvPr>
          <p:cNvGraphicFramePr>
            <a:graphicFrameLocks/>
          </p:cNvGraphicFramePr>
          <p:nvPr userDrawn="1">
            <p:custDataLst>
              <p:tags r:id="rId2"/>
            </p:custDataLst>
            <p:extLst>
              <p:ext uri="{D42A27DB-BD31-4B8C-83A1-F6EECF244321}">
                <p14:modId xmlns:p14="http://schemas.microsoft.com/office/powerpoint/2010/main" val="3222622066"/>
              </p:ext>
            </p:extLst>
          </p:nvPr>
        </p:nvGraphicFramePr>
        <p:xfrm>
          <a:off x="895" y="2294"/>
          <a:ext cx="893" cy="2294"/>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3" name="Object 2" hidden="1">
                        <a:extLst>
                          <a:ext uri="{FF2B5EF4-FFF2-40B4-BE49-F238E27FC236}">
                            <a16:creationId xmlns:a16="http://schemas.microsoft.com/office/drawing/2014/main" id="{B1675CD4-4940-458C-97F8-A0D879E01CB0}"/>
                          </a:ext>
                        </a:extLst>
                      </p:cNvPr>
                      <p:cNvPicPr/>
                      <p:nvPr/>
                    </p:nvPicPr>
                    <p:blipFill>
                      <a:blip r:embed="rId5"/>
                      <a:stretch>
                        <a:fillRect/>
                      </a:stretch>
                    </p:blipFill>
                    <p:spPr>
                      <a:xfrm>
                        <a:off x="895" y="2294"/>
                        <a:ext cx="893" cy="2294"/>
                      </a:xfrm>
                      <a:prstGeom prst="rect">
                        <a:avLst/>
                      </a:prstGeom>
                    </p:spPr>
                  </p:pic>
                </p:oleObj>
              </mc:Fallback>
            </mc:AlternateContent>
          </a:graphicData>
        </a:graphic>
      </p:graphicFrame>
      <p:sp>
        <p:nvSpPr>
          <p:cNvPr id="9" name="Text Placeholder 4">
            <a:extLst>
              <a:ext uri="{FF2B5EF4-FFF2-40B4-BE49-F238E27FC236}">
                <a16:creationId xmlns:a16="http://schemas.microsoft.com/office/drawing/2014/main" id="{8A013B6E-E01D-95B8-7F88-8B073AB76F9B}"/>
              </a:ext>
            </a:extLst>
          </p:cNvPr>
          <p:cNvSpPr>
            <a:spLocks noGrp="1"/>
          </p:cNvSpPr>
          <p:nvPr>
            <p:ph type="body" sz="quarter" idx="27" hasCustomPrompt="1"/>
          </p:nvPr>
        </p:nvSpPr>
        <p:spPr>
          <a:xfrm>
            <a:off x="330401" y="1174045"/>
            <a:ext cx="6176665" cy="520000"/>
          </a:xfrm>
          <a:prstGeom prst="rect">
            <a:avLst/>
          </a:prstGeom>
        </p:spPr>
        <p:txBody>
          <a:bodyPr lIns="0" anchor="ctr">
            <a:normAutofit/>
          </a:bodyPr>
          <a:lstStyle>
            <a:lvl1pPr marL="0" indent="0">
              <a:spcBef>
                <a:spcPts val="0"/>
              </a:spcBef>
              <a:spcAft>
                <a:spcPts val="0"/>
              </a:spcAft>
              <a:buNone/>
              <a:defRPr sz="1800" b="0">
                <a:solidFill>
                  <a:schemeClr val="tx1"/>
                </a:solidFill>
              </a:defRPr>
            </a:lvl1pPr>
            <a:lvl2pPr marL="104470" indent="0">
              <a:buNone/>
              <a:defRPr/>
            </a:lvl2pPr>
            <a:lvl3pPr marL="208940" indent="0">
              <a:buNone/>
              <a:defRPr/>
            </a:lvl3pPr>
            <a:lvl4pPr marL="313409" indent="0">
              <a:buNone/>
              <a:defRPr/>
            </a:lvl4pPr>
            <a:lvl5pPr marL="417879" indent="0">
              <a:buNone/>
              <a:defRPr/>
            </a:lvl5pPr>
          </a:lstStyle>
          <a:p>
            <a:pPr lvl="0"/>
            <a:r>
              <a:rPr lang="en-US" dirty="0"/>
              <a:t>Subtitle goes here</a:t>
            </a:r>
          </a:p>
        </p:txBody>
      </p:sp>
      <p:sp>
        <p:nvSpPr>
          <p:cNvPr id="2" name="Slide Number Placeholder 1">
            <a:extLst>
              <a:ext uri="{FF2B5EF4-FFF2-40B4-BE49-F238E27FC236}">
                <a16:creationId xmlns:a16="http://schemas.microsoft.com/office/drawing/2014/main" id="{42365676-A398-C0F2-82B8-79799EBC2622}"/>
              </a:ext>
            </a:extLst>
          </p:cNvPr>
          <p:cNvSpPr>
            <a:spLocks noGrp="1"/>
          </p:cNvSpPr>
          <p:nvPr>
            <p:ph type="sldNum" sz="quarter" idx="28"/>
          </p:nvPr>
        </p:nvSpPr>
        <p:spPr/>
        <p:txBody>
          <a:bodyPr/>
          <a:lstStyle/>
          <a:p>
            <a:fld id="{86917E82-934E-4F0E-A48C-AD18F400B9E6}" type="slidenum">
              <a:rPr lang="en-US" smtClean="0"/>
              <a:pPr/>
              <a:t>‹#›</a:t>
            </a:fld>
            <a:endParaRPr lang="en-US" dirty="0"/>
          </a:p>
        </p:txBody>
      </p:sp>
      <p:sp>
        <p:nvSpPr>
          <p:cNvPr id="7" name="Text Placeholder 16">
            <a:extLst>
              <a:ext uri="{FF2B5EF4-FFF2-40B4-BE49-F238E27FC236}">
                <a16:creationId xmlns:a16="http://schemas.microsoft.com/office/drawing/2014/main" id="{3B329CBC-A007-68B3-D5B5-F08D0FA1FE20}"/>
              </a:ext>
            </a:extLst>
          </p:cNvPr>
          <p:cNvSpPr>
            <a:spLocks noGrp="1"/>
          </p:cNvSpPr>
          <p:nvPr>
            <p:ph idx="1"/>
          </p:nvPr>
        </p:nvSpPr>
        <p:spPr>
          <a:xfrm>
            <a:off x="330401" y="2167839"/>
            <a:ext cx="6176665" cy="67544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itle 14">
            <a:extLst>
              <a:ext uri="{FF2B5EF4-FFF2-40B4-BE49-F238E27FC236}">
                <a16:creationId xmlns:a16="http://schemas.microsoft.com/office/drawing/2014/main" id="{86F99162-8341-203D-EFB6-915CF1D43CF2}"/>
              </a:ext>
            </a:extLst>
          </p:cNvPr>
          <p:cNvSpPr>
            <a:spLocks noGrp="1"/>
          </p:cNvSpPr>
          <p:nvPr>
            <p:ph type="title"/>
          </p:nvPr>
        </p:nvSpPr>
        <p:spPr/>
        <p:txBody>
          <a:bodyPr vert="horz"/>
          <a:lstStyle/>
          <a:p>
            <a:r>
              <a:rPr lang="en-US" dirty="0"/>
              <a:t>Click to edit Master title style</a:t>
            </a:r>
          </a:p>
        </p:txBody>
      </p:sp>
    </p:spTree>
    <p:custDataLst>
      <p:tags r:id="rId1"/>
    </p:custDataLst>
    <p:extLst>
      <p:ext uri="{BB962C8B-B14F-4D97-AF65-F5344CB8AC3E}">
        <p14:creationId xmlns:p14="http://schemas.microsoft.com/office/powerpoint/2010/main" val="104067516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title only">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E912E86-6E38-4F10-8E64-15B667979BB3}"/>
              </a:ext>
            </a:extLst>
          </p:cNvPr>
          <p:cNvGraphicFramePr>
            <a:graphicFrameLocks/>
          </p:cNvGraphicFramePr>
          <p:nvPr userDrawn="1">
            <p:custDataLst>
              <p:tags r:id="rId2"/>
            </p:custDataLst>
            <p:extLst>
              <p:ext uri="{D42A27DB-BD31-4B8C-83A1-F6EECF244321}">
                <p14:modId xmlns:p14="http://schemas.microsoft.com/office/powerpoint/2010/main" val="1647281125"/>
              </p:ext>
            </p:extLst>
          </p:nvPr>
        </p:nvGraphicFramePr>
        <p:xfrm>
          <a:off x="895" y="2294"/>
          <a:ext cx="893" cy="2294"/>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4" name="Object 3" hidden="1">
                        <a:extLst>
                          <a:ext uri="{FF2B5EF4-FFF2-40B4-BE49-F238E27FC236}">
                            <a16:creationId xmlns:a16="http://schemas.microsoft.com/office/drawing/2014/main" id="{EE912E86-6E38-4F10-8E64-15B667979BB3}"/>
                          </a:ext>
                        </a:extLst>
                      </p:cNvPr>
                      <p:cNvPicPr/>
                      <p:nvPr/>
                    </p:nvPicPr>
                    <p:blipFill>
                      <a:blip r:embed="rId5"/>
                      <a:stretch>
                        <a:fillRect/>
                      </a:stretch>
                    </p:blipFill>
                    <p:spPr>
                      <a:xfrm>
                        <a:off x="895" y="2294"/>
                        <a:ext cx="893" cy="2294"/>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D064B9BB-2B28-A049-AC35-0624A81142BD}"/>
              </a:ext>
            </a:extLst>
          </p:cNvPr>
          <p:cNvSpPr>
            <a:spLocks noGrp="1"/>
          </p:cNvSpPr>
          <p:nvPr>
            <p:ph type="sldNum" sz="quarter" idx="28"/>
          </p:nvPr>
        </p:nvSpPr>
        <p:spPr/>
        <p:txBody>
          <a:bodyPr/>
          <a:lstStyle/>
          <a:p>
            <a:fld id="{86917E82-934E-4F0E-A48C-AD18F400B9E6}" type="slidenum">
              <a:rPr lang="en-US" smtClean="0"/>
              <a:pPr/>
              <a:t>‹#›</a:t>
            </a:fld>
            <a:endParaRPr lang="en-US" dirty="0"/>
          </a:p>
        </p:txBody>
      </p:sp>
      <p:sp>
        <p:nvSpPr>
          <p:cNvPr id="7" name="Text Placeholder 4">
            <a:extLst>
              <a:ext uri="{FF2B5EF4-FFF2-40B4-BE49-F238E27FC236}">
                <a16:creationId xmlns:a16="http://schemas.microsoft.com/office/drawing/2014/main" id="{44DA2413-6E0A-49AE-6065-B689AB950D7E}"/>
              </a:ext>
            </a:extLst>
          </p:cNvPr>
          <p:cNvSpPr>
            <a:spLocks noGrp="1"/>
          </p:cNvSpPr>
          <p:nvPr>
            <p:ph type="body" sz="quarter" idx="27" hasCustomPrompt="1"/>
          </p:nvPr>
        </p:nvSpPr>
        <p:spPr>
          <a:xfrm>
            <a:off x="330401" y="1174045"/>
            <a:ext cx="6176665" cy="520000"/>
          </a:xfrm>
          <a:prstGeom prst="rect">
            <a:avLst/>
          </a:prstGeom>
        </p:spPr>
        <p:txBody>
          <a:bodyPr lIns="0" anchor="ctr">
            <a:normAutofit/>
          </a:bodyPr>
          <a:lstStyle>
            <a:lvl1pPr marL="0" indent="0">
              <a:spcBef>
                <a:spcPts val="0"/>
              </a:spcBef>
              <a:spcAft>
                <a:spcPts val="0"/>
              </a:spcAft>
              <a:buNone/>
              <a:defRPr sz="1800" b="0">
                <a:solidFill>
                  <a:schemeClr val="tx1"/>
                </a:solidFill>
              </a:defRPr>
            </a:lvl1pPr>
            <a:lvl2pPr marL="104470" indent="0">
              <a:buNone/>
              <a:defRPr/>
            </a:lvl2pPr>
            <a:lvl3pPr marL="208940" indent="0">
              <a:buNone/>
              <a:defRPr/>
            </a:lvl3pPr>
            <a:lvl4pPr marL="313409" indent="0">
              <a:buNone/>
              <a:defRPr/>
            </a:lvl4pPr>
            <a:lvl5pPr marL="417879" indent="0">
              <a:buNone/>
              <a:defRPr/>
            </a:lvl5pPr>
          </a:lstStyle>
          <a:p>
            <a:pPr lvl="0"/>
            <a:r>
              <a:rPr lang="en-US" dirty="0"/>
              <a:t>Subtitle goes here</a:t>
            </a:r>
          </a:p>
        </p:txBody>
      </p:sp>
      <p:sp>
        <p:nvSpPr>
          <p:cNvPr id="8" name="Title 7">
            <a:extLst>
              <a:ext uri="{FF2B5EF4-FFF2-40B4-BE49-F238E27FC236}">
                <a16:creationId xmlns:a16="http://schemas.microsoft.com/office/drawing/2014/main" id="{4058493A-F17E-270A-9146-15D15D2AFA96}"/>
              </a:ext>
            </a:extLst>
          </p:cNvPr>
          <p:cNvSpPr>
            <a:spLocks noGrp="1"/>
          </p:cNvSpPr>
          <p:nvPr>
            <p:ph type="title"/>
          </p:nvPr>
        </p:nvSpPr>
        <p:spPr/>
        <p:txBody>
          <a:bodyPr vert="horz"/>
          <a:lstStyle/>
          <a:p>
            <a:r>
              <a:rPr lang="en-US"/>
              <a:t>Click to edit Master title style</a:t>
            </a:r>
          </a:p>
        </p:txBody>
      </p:sp>
    </p:spTree>
    <p:custDataLst>
      <p:tags r:id="rId1"/>
    </p:custDataLst>
    <p:extLst>
      <p:ext uri="{BB962C8B-B14F-4D97-AF65-F5344CB8AC3E}">
        <p14:creationId xmlns:p14="http://schemas.microsoft.com/office/powerpoint/2010/main" val="4170279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ntent title only">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E912E86-6E38-4F10-8E64-15B667979BB3}"/>
              </a:ext>
            </a:extLst>
          </p:cNvPr>
          <p:cNvGraphicFramePr>
            <a:graphicFrameLocks/>
          </p:cNvGraphicFramePr>
          <p:nvPr userDrawn="1">
            <p:custDataLst>
              <p:tags r:id="rId2"/>
            </p:custDataLst>
            <p:extLst>
              <p:ext uri="{D42A27DB-BD31-4B8C-83A1-F6EECF244321}">
                <p14:modId xmlns:p14="http://schemas.microsoft.com/office/powerpoint/2010/main" val="772070512"/>
              </p:ext>
            </p:extLst>
          </p:nvPr>
        </p:nvGraphicFramePr>
        <p:xfrm>
          <a:off x="895" y="2294"/>
          <a:ext cx="893" cy="2294"/>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4" name="Object 3" hidden="1">
                        <a:extLst>
                          <a:ext uri="{FF2B5EF4-FFF2-40B4-BE49-F238E27FC236}">
                            <a16:creationId xmlns:a16="http://schemas.microsoft.com/office/drawing/2014/main" id="{EE912E86-6E38-4F10-8E64-15B667979BB3}"/>
                          </a:ext>
                        </a:extLst>
                      </p:cNvPr>
                      <p:cNvPicPr/>
                      <p:nvPr/>
                    </p:nvPicPr>
                    <p:blipFill>
                      <a:blip r:embed="rId5"/>
                      <a:stretch>
                        <a:fillRect/>
                      </a:stretch>
                    </p:blipFill>
                    <p:spPr>
                      <a:xfrm>
                        <a:off x="895" y="2294"/>
                        <a:ext cx="893" cy="2294"/>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D064B9BB-2B28-A049-AC35-0624A81142BD}"/>
              </a:ext>
            </a:extLst>
          </p:cNvPr>
          <p:cNvSpPr>
            <a:spLocks noGrp="1"/>
          </p:cNvSpPr>
          <p:nvPr>
            <p:ph type="sldNum" sz="quarter" idx="28"/>
          </p:nvPr>
        </p:nvSpPr>
        <p:spPr/>
        <p:txBody>
          <a:bodyPr/>
          <a:lstStyle/>
          <a:p>
            <a:fld id="{86917E82-934E-4F0E-A48C-AD18F400B9E6}" type="slidenum">
              <a:rPr lang="en-US" smtClean="0"/>
              <a:pPr/>
              <a:t>‹#›</a:t>
            </a:fld>
            <a:endParaRPr lang="en-US" dirty="0"/>
          </a:p>
        </p:txBody>
      </p:sp>
      <p:sp>
        <p:nvSpPr>
          <p:cNvPr id="7" name="Text Placeholder 4">
            <a:extLst>
              <a:ext uri="{FF2B5EF4-FFF2-40B4-BE49-F238E27FC236}">
                <a16:creationId xmlns:a16="http://schemas.microsoft.com/office/drawing/2014/main" id="{44DA2413-6E0A-49AE-6065-B689AB950D7E}"/>
              </a:ext>
            </a:extLst>
          </p:cNvPr>
          <p:cNvSpPr>
            <a:spLocks noGrp="1"/>
          </p:cNvSpPr>
          <p:nvPr>
            <p:ph type="body" sz="quarter" idx="27" hasCustomPrompt="1"/>
          </p:nvPr>
        </p:nvSpPr>
        <p:spPr>
          <a:xfrm>
            <a:off x="259080" y="928447"/>
            <a:ext cx="2814521" cy="260000"/>
          </a:xfrm>
          <a:prstGeom prst="rect">
            <a:avLst/>
          </a:prstGeom>
          <a:solidFill>
            <a:srgbClr val="FBF6FC">
              <a:alpha val="30000"/>
            </a:srgbClr>
          </a:solidFill>
        </p:spPr>
        <p:txBody>
          <a:bodyPr lIns="91440" anchor="ctr">
            <a:noAutofit/>
          </a:bodyPr>
          <a:lstStyle>
            <a:lvl1pPr marL="0" indent="0">
              <a:spcBef>
                <a:spcPts val="0"/>
              </a:spcBef>
              <a:spcAft>
                <a:spcPts val="0"/>
              </a:spcAft>
              <a:buNone/>
              <a:defRPr sz="1500" b="0">
                <a:solidFill>
                  <a:schemeClr val="bg1"/>
                </a:solidFill>
              </a:defRPr>
            </a:lvl1pPr>
            <a:lvl2pPr marL="104470" indent="0">
              <a:buNone/>
              <a:defRPr/>
            </a:lvl2pPr>
            <a:lvl3pPr marL="208940" indent="0">
              <a:buNone/>
              <a:defRPr/>
            </a:lvl3pPr>
            <a:lvl4pPr marL="313409" indent="0">
              <a:buNone/>
              <a:defRPr/>
            </a:lvl4pPr>
            <a:lvl5pPr marL="417879" indent="0">
              <a:buNone/>
              <a:defRPr/>
            </a:lvl5pPr>
          </a:lstStyle>
          <a:p>
            <a:pPr lvl="0"/>
            <a:r>
              <a:rPr lang="en-US" dirty="0"/>
              <a:t>Subtitle goes here</a:t>
            </a:r>
          </a:p>
        </p:txBody>
      </p:sp>
      <p:sp>
        <p:nvSpPr>
          <p:cNvPr id="8" name="Title 7">
            <a:extLst>
              <a:ext uri="{FF2B5EF4-FFF2-40B4-BE49-F238E27FC236}">
                <a16:creationId xmlns:a16="http://schemas.microsoft.com/office/drawing/2014/main" id="{4058493A-F17E-270A-9146-15D15D2AFA96}"/>
              </a:ext>
            </a:extLst>
          </p:cNvPr>
          <p:cNvSpPr>
            <a:spLocks noGrp="1"/>
          </p:cNvSpPr>
          <p:nvPr>
            <p:ph type="title"/>
          </p:nvPr>
        </p:nvSpPr>
        <p:spPr>
          <a:xfrm>
            <a:off x="330401" y="323543"/>
            <a:ext cx="3483953" cy="512480"/>
          </a:xfrm>
        </p:spPr>
        <p:txBody>
          <a:bodyPr vert="horz"/>
          <a:lstStyle>
            <a:lvl1pPr>
              <a:defRPr>
                <a:solidFill>
                  <a:schemeClr val="bg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2378287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image title and mai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510BB9E-0896-01FE-96E0-F8B448582B03}"/>
              </a:ext>
            </a:extLst>
          </p:cNvPr>
          <p:cNvSpPr/>
          <p:nvPr userDrawn="1"/>
        </p:nvSpPr>
        <p:spPr>
          <a:xfrm>
            <a:off x="0" y="2"/>
            <a:ext cx="6858000" cy="1838847"/>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23" dirty="0"/>
          </a:p>
        </p:txBody>
      </p:sp>
      <p:graphicFrame>
        <p:nvGraphicFramePr>
          <p:cNvPr id="3" name="Object 2" hidden="1">
            <a:extLst>
              <a:ext uri="{FF2B5EF4-FFF2-40B4-BE49-F238E27FC236}">
                <a16:creationId xmlns:a16="http://schemas.microsoft.com/office/drawing/2014/main" id="{C66A536F-2231-484E-9451-A0F7AECB0541}"/>
              </a:ext>
            </a:extLst>
          </p:cNvPr>
          <p:cNvGraphicFramePr>
            <a:graphicFrameLocks/>
          </p:cNvGraphicFramePr>
          <p:nvPr userDrawn="1">
            <p:custDataLst>
              <p:tags r:id="rId2"/>
            </p:custDataLst>
            <p:extLst>
              <p:ext uri="{D42A27DB-BD31-4B8C-83A1-F6EECF244321}">
                <p14:modId xmlns:p14="http://schemas.microsoft.com/office/powerpoint/2010/main" val="840138664"/>
              </p:ext>
            </p:extLst>
          </p:nvPr>
        </p:nvGraphicFramePr>
        <p:xfrm>
          <a:off x="895" y="2294"/>
          <a:ext cx="893" cy="2294"/>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3" name="Object 2" hidden="1">
                        <a:extLst>
                          <a:ext uri="{FF2B5EF4-FFF2-40B4-BE49-F238E27FC236}">
                            <a16:creationId xmlns:a16="http://schemas.microsoft.com/office/drawing/2014/main" id="{C66A536F-2231-484E-9451-A0F7AECB0541}"/>
                          </a:ext>
                        </a:extLst>
                      </p:cNvPr>
                      <p:cNvPicPr/>
                      <p:nvPr/>
                    </p:nvPicPr>
                    <p:blipFill>
                      <a:blip r:embed="rId5"/>
                      <a:stretch>
                        <a:fillRect/>
                      </a:stretch>
                    </p:blipFill>
                    <p:spPr>
                      <a:xfrm>
                        <a:off x="895" y="2294"/>
                        <a:ext cx="893" cy="2294"/>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79F49524-53CE-260D-EB40-5ECC69D13518}"/>
              </a:ext>
            </a:extLst>
          </p:cNvPr>
          <p:cNvSpPr>
            <a:spLocks noGrp="1"/>
          </p:cNvSpPr>
          <p:nvPr>
            <p:ph type="title"/>
          </p:nvPr>
        </p:nvSpPr>
        <p:spPr>
          <a:xfrm>
            <a:off x="330401" y="323542"/>
            <a:ext cx="6176665" cy="1196000"/>
          </a:xfrm>
          <a:prstGeom prst="rect">
            <a:avLst/>
          </a:prstGeom>
        </p:spPr>
        <p:txBody>
          <a:bodyPr vert="horz" lIns="0" tIns="45720" rIns="0" bIns="45720" rtlCol="0" anchor="ctr">
            <a:noAutofit/>
          </a:bodyPr>
          <a:lstStyle>
            <a:lvl1pPr>
              <a:defRPr>
                <a:solidFill>
                  <a:schemeClr val="bg1"/>
                </a:solidFill>
              </a:defRPr>
            </a:lvl1pPr>
          </a:lstStyle>
          <a:p>
            <a:r>
              <a:rPr lang="en-US"/>
              <a:t>Click to edit Master title style</a:t>
            </a:r>
            <a:endParaRPr lang="en-GB" dirty="0"/>
          </a:p>
        </p:txBody>
      </p:sp>
      <p:sp>
        <p:nvSpPr>
          <p:cNvPr id="6" name="Slide Number Placeholder 5">
            <a:extLst>
              <a:ext uri="{FF2B5EF4-FFF2-40B4-BE49-F238E27FC236}">
                <a16:creationId xmlns:a16="http://schemas.microsoft.com/office/drawing/2014/main" id="{B59E4758-7F31-DC1B-B34C-538CE6FE4F01}"/>
              </a:ext>
            </a:extLst>
          </p:cNvPr>
          <p:cNvSpPr>
            <a:spLocks noGrp="1"/>
          </p:cNvSpPr>
          <p:nvPr>
            <p:ph type="sldNum" sz="quarter" idx="19"/>
          </p:nvPr>
        </p:nvSpPr>
        <p:spPr/>
        <p:txBody>
          <a:bodyPr/>
          <a:lstStyle/>
          <a:p>
            <a:fld id="{86917E82-934E-4F0E-A48C-AD18F400B9E6}" type="slidenum">
              <a:rPr lang="en-US" smtClean="0"/>
              <a:pPr/>
              <a:t>‹#›</a:t>
            </a:fld>
            <a:endParaRPr lang="en-US" dirty="0"/>
          </a:p>
        </p:txBody>
      </p:sp>
      <p:sp>
        <p:nvSpPr>
          <p:cNvPr id="9" name="Text Placeholder 17">
            <a:extLst>
              <a:ext uri="{FF2B5EF4-FFF2-40B4-BE49-F238E27FC236}">
                <a16:creationId xmlns:a16="http://schemas.microsoft.com/office/drawing/2014/main" id="{0C9A6D33-35E2-083C-21F7-69F2CDA79ED0}"/>
              </a:ext>
            </a:extLst>
          </p:cNvPr>
          <p:cNvSpPr>
            <a:spLocks noGrp="1"/>
          </p:cNvSpPr>
          <p:nvPr>
            <p:ph type="body" sz="quarter" idx="30"/>
          </p:nvPr>
        </p:nvSpPr>
        <p:spPr>
          <a:xfrm>
            <a:off x="330401" y="2476501"/>
            <a:ext cx="6176665" cy="64457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2851474284"/>
      </p:ext>
    </p:extLst>
  </p:cSld>
  <p:clrMapOvr>
    <a:masterClrMapping/>
  </p:clrMapOvr>
  <p:hf hd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plit purple bottom">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415A89A-B66D-893B-F07C-7F46D013CB59}"/>
              </a:ext>
            </a:extLst>
          </p:cNvPr>
          <p:cNvSpPr/>
          <p:nvPr userDrawn="1"/>
        </p:nvSpPr>
        <p:spPr>
          <a:xfrm>
            <a:off x="0" y="5751057"/>
            <a:ext cx="6858000" cy="415494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a:endParaRPr lang="en-US" sz="823" dirty="0"/>
          </a:p>
        </p:txBody>
      </p:sp>
      <p:graphicFrame>
        <p:nvGraphicFramePr>
          <p:cNvPr id="3" name="Object 2" hidden="1">
            <a:extLst>
              <a:ext uri="{FF2B5EF4-FFF2-40B4-BE49-F238E27FC236}">
                <a16:creationId xmlns:a16="http://schemas.microsoft.com/office/drawing/2014/main" id="{82064AD7-4BD1-4323-9F46-8E8AAE932496}"/>
              </a:ext>
            </a:extLst>
          </p:cNvPr>
          <p:cNvGraphicFramePr>
            <a:graphicFrameLocks/>
          </p:cNvGraphicFramePr>
          <p:nvPr userDrawn="1">
            <p:custDataLst>
              <p:tags r:id="rId2"/>
            </p:custDataLst>
            <p:extLst>
              <p:ext uri="{D42A27DB-BD31-4B8C-83A1-F6EECF244321}">
                <p14:modId xmlns:p14="http://schemas.microsoft.com/office/powerpoint/2010/main" val="1349620834"/>
              </p:ext>
            </p:extLst>
          </p:nvPr>
        </p:nvGraphicFramePr>
        <p:xfrm>
          <a:off x="895" y="2294"/>
          <a:ext cx="893" cy="2294"/>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3" name="Object 2" hidden="1">
                        <a:extLst>
                          <a:ext uri="{FF2B5EF4-FFF2-40B4-BE49-F238E27FC236}">
                            <a16:creationId xmlns:a16="http://schemas.microsoft.com/office/drawing/2014/main" id="{82064AD7-4BD1-4323-9F46-8E8AAE932496}"/>
                          </a:ext>
                        </a:extLst>
                      </p:cNvPr>
                      <p:cNvPicPr/>
                      <p:nvPr/>
                    </p:nvPicPr>
                    <p:blipFill>
                      <a:blip r:embed="rId5"/>
                      <a:stretch>
                        <a:fillRect/>
                      </a:stretch>
                    </p:blipFill>
                    <p:spPr>
                      <a:xfrm>
                        <a:off x="895" y="2294"/>
                        <a:ext cx="893" cy="2294"/>
                      </a:xfrm>
                      <a:prstGeom prst="rect">
                        <a:avLst/>
                      </a:prstGeom>
                    </p:spPr>
                  </p:pic>
                </p:oleObj>
              </mc:Fallback>
            </mc:AlternateContent>
          </a:graphicData>
        </a:graphic>
      </p:graphicFrame>
      <p:sp>
        <p:nvSpPr>
          <p:cNvPr id="13" name="Text Placeholder 26">
            <a:extLst>
              <a:ext uri="{FF2B5EF4-FFF2-40B4-BE49-F238E27FC236}">
                <a16:creationId xmlns:a16="http://schemas.microsoft.com/office/drawing/2014/main" id="{969397C0-573A-81F3-4AFF-627FCC830DF1}"/>
              </a:ext>
            </a:extLst>
          </p:cNvPr>
          <p:cNvSpPr>
            <a:spLocks noGrp="1"/>
          </p:cNvSpPr>
          <p:nvPr>
            <p:ph type="body" sz="quarter" idx="25" hasCustomPrompt="1"/>
          </p:nvPr>
        </p:nvSpPr>
        <p:spPr>
          <a:xfrm>
            <a:off x="330398" y="6274032"/>
            <a:ext cx="3978320" cy="2599773"/>
          </a:xfrm>
          <a:prstGeom prst="rect">
            <a:avLst/>
          </a:prstGeom>
        </p:spPr>
        <p:txBody>
          <a:bodyPr lIns="0"/>
          <a:lstStyle>
            <a:lvl1pPr marL="0" indent="0">
              <a:buNone/>
              <a:defRPr sz="731">
                <a:solidFill>
                  <a:schemeClr val="bg1"/>
                </a:solidFill>
              </a:defRPr>
            </a:lvl1pPr>
            <a:lvl2pPr marL="104470" indent="0">
              <a:buNone/>
              <a:defRPr sz="731"/>
            </a:lvl2pPr>
            <a:lvl3pPr marL="208940" indent="0">
              <a:buNone/>
              <a:defRPr sz="731"/>
            </a:lvl3pPr>
            <a:lvl4pPr marL="313409" indent="0">
              <a:buNone/>
              <a:defRPr sz="731"/>
            </a:lvl4pPr>
            <a:lvl5pPr marL="417879" indent="0">
              <a:buNone/>
              <a:defRPr sz="731"/>
            </a:lvl5pPr>
          </a:lstStyle>
          <a:p>
            <a:pPr lvl="0"/>
            <a:r>
              <a:rPr lang="en-US"/>
              <a:t>Body text 2 placeholder</a:t>
            </a:r>
            <a:endParaRPr lang="en-IN"/>
          </a:p>
        </p:txBody>
      </p:sp>
      <p:sp>
        <p:nvSpPr>
          <p:cNvPr id="8" name="Text Placeholder 15">
            <a:extLst>
              <a:ext uri="{FF2B5EF4-FFF2-40B4-BE49-F238E27FC236}">
                <a16:creationId xmlns:a16="http://schemas.microsoft.com/office/drawing/2014/main" id="{E6928C65-DAD4-5508-76F2-DE5253EFF935}"/>
              </a:ext>
            </a:extLst>
          </p:cNvPr>
          <p:cNvSpPr>
            <a:spLocks noGrp="1"/>
          </p:cNvSpPr>
          <p:nvPr>
            <p:ph type="body" sz="quarter" idx="29"/>
          </p:nvPr>
        </p:nvSpPr>
        <p:spPr>
          <a:xfrm>
            <a:off x="330398" y="2476143"/>
            <a:ext cx="6176666" cy="2648013"/>
          </a:xfrm>
        </p:spPr>
        <p:txBody>
          <a:bodyPr/>
          <a:lstStyle>
            <a:lvl1pPr>
              <a:buFont typeface="Arial" panose="020B0604020202020204" pitchFamily="34" charset="0"/>
              <a:buChar char="•"/>
              <a:defRPr/>
            </a:lvl1pPr>
            <a:lvl2pPr marL="261175" indent="-156704">
              <a:buFont typeface="Segoe UI" panose="020B0502040204020203" pitchFamily="34" charset="0"/>
              <a:buChar char="−"/>
              <a:defRPr/>
            </a:lvl2pPr>
            <a:lvl3pPr marL="365645" indent="-156704">
              <a:buFont typeface="Courier New" panose="02070309020205020404" pitchFamily="49" charset="0"/>
              <a:buChar char="o"/>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a:extLst>
              <a:ext uri="{FF2B5EF4-FFF2-40B4-BE49-F238E27FC236}">
                <a16:creationId xmlns:a16="http://schemas.microsoft.com/office/drawing/2014/main" id="{F2FBE80B-9078-6307-C60D-886876D0E1EB}"/>
              </a:ext>
            </a:extLst>
          </p:cNvPr>
          <p:cNvSpPr>
            <a:spLocks noGrp="1"/>
          </p:cNvSpPr>
          <p:nvPr>
            <p:ph type="title"/>
          </p:nvPr>
        </p:nvSpPr>
        <p:spPr/>
        <p:txBody>
          <a:bodyPr vert="horz"/>
          <a:lstStyle/>
          <a:p>
            <a:r>
              <a:rPr lang="en-US"/>
              <a:t>Click to edit Master title style</a:t>
            </a:r>
            <a:endParaRPr lang="en-US" dirty="0"/>
          </a:p>
        </p:txBody>
      </p:sp>
      <p:pic>
        <p:nvPicPr>
          <p:cNvPr id="7" name="Graphic 6">
            <a:extLst>
              <a:ext uri="{FF2B5EF4-FFF2-40B4-BE49-F238E27FC236}">
                <a16:creationId xmlns:a16="http://schemas.microsoft.com/office/drawing/2014/main" id="{1A88E478-0397-6D5E-439A-318CBFA01306}"/>
              </a:ext>
            </a:extLst>
          </p:cNvPr>
          <p:cNvPicPr>
            <a:picLocks/>
          </p:cNvPicPr>
          <p:nvPr userDrawn="1"/>
        </p:nvPicPr>
        <p:blipFill>
          <a:blip>
            <a:extLst>
              <a:ext uri="{96DAC541-7B7A-43D3-8B79-37D633B846F1}">
                <asvg:svgBlip xmlns:asvg="http://schemas.microsoft.com/office/drawing/2016/SVG/main" r:embed="rId6"/>
              </a:ext>
            </a:extLst>
          </a:blip>
          <a:stretch>
            <a:fillRect/>
          </a:stretch>
        </p:blipFill>
        <p:spPr>
          <a:xfrm>
            <a:off x="5614416" y="9491472"/>
            <a:ext cx="813816" cy="82296"/>
          </a:xfrm>
          <a:prstGeom prst="rect">
            <a:avLst/>
          </a:prstGeom>
        </p:spPr>
      </p:pic>
      <p:sp>
        <p:nvSpPr>
          <p:cNvPr id="10" name="Slide Number Placeholder 2">
            <a:extLst>
              <a:ext uri="{FF2B5EF4-FFF2-40B4-BE49-F238E27FC236}">
                <a16:creationId xmlns:a16="http://schemas.microsoft.com/office/drawing/2014/main" id="{547AE46B-24D6-F31D-561A-39825CAFD455}"/>
              </a:ext>
            </a:extLst>
          </p:cNvPr>
          <p:cNvSpPr txBox="1">
            <a:spLocks/>
          </p:cNvSpPr>
          <p:nvPr userDrawn="1"/>
        </p:nvSpPr>
        <p:spPr>
          <a:xfrm>
            <a:off x="6483096" y="9418320"/>
            <a:ext cx="382601" cy="228600"/>
          </a:xfrm>
          <a:prstGeom prst="rect">
            <a:avLst/>
          </a:prstGeom>
          <a:noFill/>
        </p:spPr>
        <p:txBody>
          <a:bodyPr vert="horz" lIns="91440" tIns="0" rIns="91440" bIns="0" rtlCol="0" anchor="ctr" anchorCtr="0"/>
          <a:lstStyle>
            <a:defPPr>
              <a:defRPr lang="en-US"/>
            </a:defPPr>
            <a:lvl1pPr algn="r">
              <a:defRPr sz="1000">
                <a:solidFill>
                  <a:srgbClr val="E0044E"/>
                </a:solidFill>
                <a:latin typeface="Segoe UI" panose="020B0502040204020203" pitchFamily="34" charset="0"/>
                <a:cs typeface="Segoe UI" panose="020B0502040204020203" pitchFamily="34" charset="0"/>
              </a:defRPr>
            </a:lvl1pPr>
            <a:lvl2pPr marL="525660" algn="l" defTabSz="1051324" rtl="0" eaLnBrk="1" latinLnBrk="0" hangingPunct="1">
              <a:defRPr sz="2100" kern="1200">
                <a:solidFill>
                  <a:schemeClr val="tx1"/>
                </a:solidFill>
                <a:latin typeface="+mn-lt"/>
                <a:ea typeface="+mn-ea"/>
                <a:cs typeface="+mn-cs"/>
              </a:defRPr>
            </a:lvl2pPr>
            <a:lvl3pPr marL="1051324" algn="l" defTabSz="1051324" rtl="0" eaLnBrk="1" latinLnBrk="0" hangingPunct="1">
              <a:defRPr sz="2100" kern="1200">
                <a:solidFill>
                  <a:schemeClr val="tx1"/>
                </a:solidFill>
                <a:latin typeface="+mn-lt"/>
                <a:ea typeface="+mn-ea"/>
                <a:cs typeface="+mn-cs"/>
              </a:defRPr>
            </a:lvl3pPr>
            <a:lvl4pPr marL="1576981" algn="l" defTabSz="1051324" rtl="0" eaLnBrk="1" latinLnBrk="0" hangingPunct="1">
              <a:defRPr sz="2100" kern="1200">
                <a:solidFill>
                  <a:schemeClr val="tx1"/>
                </a:solidFill>
                <a:latin typeface="+mn-lt"/>
                <a:ea typeface="+mn-ea"/>
                <a:cs typeface="+mn-cs"/>
              </a:defRPr>
            </a:lvl4pPr>
            <a:lvl5pPr marL="2102643" algn="l" defTabSz="1051324" rtl="0" eaLnBrk="1" latinLnBrk="0" hangingPunct="1">
              <a:defRPr sz="2100" kern="1200">
                <a:solidFill>
                  <a:schemeClr val="tx1"/>
                </a:solidFill>
                <a:latin typeface="+mn-lt"/>
                <a:ea typeface="+mn-ea"/>
                <a:cs typeface="+mn-cs"/>
              </a:defRPr>
            </a:lvl5pPr>
            <a:lvl6pPr marL="2628305" algn="l" defTabSz="1051324" rtl="0" eaLnBrk="1" latinLnBrk="0" hangingPunct="1">
              <a:defRPr sz="2100" kern="1200">
                <a:solidFill>
                  <a:schemeClr val="tx1"/>
                </a:solidFill>
                <a:latin typeface="+mn-lt"/>
                <a:ea typeface="+mn-ea"/>
                <a:cs typeface="+mn-cs"/>
              </a:defRPr>
            </a:lvl6pPr>
            <a:lvl7pPr marL="3153966" algn="l" defTabSz="1051324" rtl="0" eaLnBrk="1" latinLnBrk="0" hangingPunct="1">
              <a:defRPr sz="2100" kern="1200">
                <a:solidFill>
                  <a:schemeClr val="tx1"/>
                </a:solidFill>
                <a:latin typeface="+mn-lt"/>
                <a:ea typeface="+mn-ea"/>
                <a:cs typeface="+mn-cs"/>
              </a:defRPr>
            </a:lvl7pPr>
            <a:lvl8pPr marL="3679626" algn="l" defTabSz="1051324" rtl="0" eaLnBrk="1" latinLnBrk="0" hangingPunct="1">
              <a:defRPr sz="2100" kern="1200">
                <a:solidFill>
                  <a:schemeClr val="tx1"/>
                </a:solidFill>
                <a:latin typeface="+mn-lt"/>
                <a:ea typeface="+mn-ea"/>
                <a:cs typeface="+mn-cs"/>
              </a:defRPr>
            </a:lvl8pPr>
            <a:lvl9pPr marL="4205287" algn="l" defTabSz="1051324" rtl="0" eaLnBrk="1" latinLnBrk="0" hangingPunct="1">
              <a:defRPr sz="2100" kern="1200">
                <a:solidFill>
                  <a:schemeClr val="tx1"/>
                </a:solidFill>
                <a:latin typeface="+mn-lt"/>
                <a:ea typeface="+mn-ea"/>
                <a:cs typeface="+mn-cs"/>
              </a:defRPr>
            </a:lvl9pPr>
          </a:lstStyle>
          <a:p>
            <a:pPr lvl="0"/>
            <a:fld id="{E20330FD-FE2A-483E-B0C7-29AD7FB3CAEB}" type="slidenum">
              <a:rPr lang="en-GB" noProof="0" smtClean="0">
                <a:solidFill>
                  <a:schemeClr val="bg1"/>
                </a:solidFill>
              </a:rPr>
              <a:pPr lvl="0"/>
              <a:t>‹#›</a:t>
            </a:fld>
            <a:endParaRPr lang="en-GB" noProof="0" dirty="0">
              <a:solidFill>
                <a:schemeClr val="bg1"/>
              </a:solidFill>
            </a:endParaRPr>
          </a:p>
        </p:txBody>
      </p:sp>
    </p:spTree>
    <p:custDataLst>
      <p:tags r:id="rId1"/>
    </p:custDataLst>
    <p:extLst>
      <p:ext uri="{BB962C8B-B14F-4D97-AF65-F5344CB8AC3E}">
        <p14:creationId xmlns:p14="http://schemas.microsoft.com/office/powerpoint/2010/main" val="2731801171"/>
      </p:ext>
    </p:extLst>
  </p:cSld>
  <p:clrMapOvr>
    <a:masterClrMapping/>
  </p:clrMapOvr>
  <p:hf hdr="0" dt="0"/>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plit-screen 1/3 Image and Tex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CD5E083-1BE6-49F6-99BF-D001B00D6BE0}"/>
              </a:ext>
            </a:extLst>
          </p:cNvPr>
          <p:cNvGraphicFramePr>
            <a:graphicFrameLocks/>
          </p:cNvGraphicFramePr>
          <p:nvPr userDrawn="1">
            <p:custDataLst>
              <p:tags r:id="rId2"/>
            </p:custDataLst>
            <p:extLst>
              <p:ext uri="{D42A27DB-BD31-4B8C-83A1-F6EECF244321}">
                <p14:modId xmlns:p14="http://schemas.microsoft.com/office/powerpoint/2010/main" val="55867854"/>
              </p:ext>
            </p:extLst>
          </p:nvPr>
        </p:nvGraphicFramePr>
        <p:xfrm>
          <a:off x="895" y="2294"/>
          <a:ext cx="893" cy="2294"/>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4" name="Object 3" hidden="1">
                        <a:extLst>
                          <a:ext uri="{FF2B5EF4-FFF2-40B4-BE49-F238E27FC236}">
                            <a16:creationId xmlns:a16="http://schemas.microsoft.com/office/drawing/2014/main" id="{8CD5E083-1BE6-49F6-99BF-D001B00D6BE0}"/>
                          </a:ext>
                        </a:extLst>
                      </p:cNvPr>
                      <p:cNvPicPr/>
                      <p:nvPr/>
                    </p:nvPicPr>
                    <p:blipFill>
                      <a:blip r:embed="rId5"/>
                      <a:stretch>
                        <a:fillRect/>
                      </a:stretch>
                    </p:blipFill>
                    <p:spPr>
                      <a:xfrm>
                        <a:off x="895" y="2294"/>
                        <a:ext cx="893" cy="2294"/>
                      </a:xfrm>
                      <a:prstGeom prst="rect">
                        <a:avLst/>
                      </a:prstGeom>
                    </p:spPr>
                  </p:pic>
                </p:oleObj>
              </mc:Fallback>
            </mc:AlternateContent>
          </a:graphicData>
        </a:graphic>
      </p:graphicFrame>
      <p:sp>
        <p:nvSpPr>
          <p:cNvPr id="5" name="Picture Placeholder 4">
            <a:extLst>
              <a:ext uri="{FF2B5EF4-FFF2-40B4-BE49-F238E27FC236}">
                <a16:creationId xmlns:a16="http://schemas.microsoft.com/office/drawing/2014/main" id="{3F2024AA-F9EE-4DD6-BD38-23BF96BA1821}"/>
              </a:ext>
            </a:extLst>
          </p:cNvPr>
          <p:cNvSpPr>
            <a:spLocks noGrp="1"/>
          </p:cNvSpPr>
          <p:nvPr>
            <p:ph type="pic" sz="quarter" idx="18"/>
          </p:nvPr>
        </p:nvSpPr>
        <p:spPr>
          <a:xfrm>
            <a:off x="4571774" y="0"/>
            <a:ext cx="2286226" cy="9906000"/>
          </a:xfrm>
          <a:prstGeom prst="rect">
            <a:avLst/>
          </a:prstGeom>
          <a:solidFill>
            <a:srgbClr val="E6E7E8"/>
          </a:solidFill>
        </p:spPr>
        <p:txBody>
          <a:bodyPr anchor="ctr"/>
          <a:lstStyle>
            <a:lvl1pPr marL="0" indent="0" algn="ctr">
              <a:buNone/>
              <a:defRPr/>
            </a:lvl1pPr>
          </a:lstStyle>
          <a:p>
            <a:r>
              <a:rPr lang="en-US" dirty="0"/>
              <a:t>Click icon to add picture</a:t>
            </a:r>
            <a:endParaRPr lang="en-GB" dirty="0"/>
          </a:p>
        </p:txBody>
      </p:sp>
      <p:sp>
        <p:nvSpPr>
          <p:cNvPr id="10" name="TextBox 9">
            <a:extLst>
              <a:ext uri="{FF2B5EF4-FFF2-40B4-BE49-F238E27FC236}">
                <a16:creationId xmlns:a16="http://schemas.microsoft.com/office/drawing/2014/main" id="{582031B7-EEF5-4270-8191-06C1C8808F94}"/>
              </a:ext>
            </a:extLst>
          </p:cNvPr>
          <p:cNvSpPr txBox="1">
            <a:spLocks/>
          </p:cNvSpPr>
          <p:nvPr userDrawn="1"/>
        </p:nvSpPr>
        <p:spPr>
          <a:xfrm>
            <a:off x="5902867" y="9359356"/>
            <a:ext cx="44202" cy="330200"/>
          </a:xfrm>
          <a:prstGeom prst="rect">
            <a:avLst/>
          </a:prstGeom>
          <a:noFill/>
        </p:spPr>
        <p:txBody>
          <a:bodyPr wrap="square" lIns="0" tIns="0" rIns="0" bIns="0" rtlCol="0" anchor="ctr" anchorCtr="0">
            <a:normAutofit/>
          </a:bodyPr>
          <a:lstStyle/>
          <a:p>
            <a:pPr algn="l"/>
            <a:endParaRPr lang="en-GB" sz="457" u="none" dirty="0">
              <a:solidFill>
                <a:srgbClr val="E0044E"/>
              </a:solidFill>
            </a:endParaRPr>
          </a:p>
        </p:txBody>
      </p:sp>
      <p:sp>
        <p:nvSpPr>
          <p:cNvPr id="2" name="Text Placeholder 4">
            <a:extLst>
              <a:ext uri="{FF2B5EF4-FFF2-40B4-BE49-F238E27FC236}">
                <a16:creationId xmlns:a16="http://schemas.microsoft.com/office/drawing/2014/main" id="{1D7959B3-C6D9-204B-E745-488C837FFE78}"/>
              </a:ext>
            </a:extLst>
          </p:cNvPr>
          <p:cNvSpPr>
            <a:spLocks noGrp="1"/>
          </p:cNvSpPr>
          <p:nvPr>
            <p:ph type="body" sz="quarter" idx="27" hasCustomPrompt="1"/>
          </p:nvPr>
        </p:nvSpPr>
        <p:spPr>
          <a:xfrm>
            <a:off x="330400" y="1174045"/>
            <a:ext cx="4023235" cy="520000"/>
          </a:xfrm>
          <a:prstGeom prst="rect">
            <a:avLst/>
          </a:prstGeom>
        </p:spPr>
        <p:txBody>
          <a:bodyPr lIns="0" anchor="ctr">
            <a:normAutofit/>
          </a:bodyPr>
          <a:lstStyle>
            <a:lvl1pPr marL="0" indent="0">
              <a:spcBef>
                <a:spcPts val="0"/>
              </a:spcBef>
              <a:spcAft>
                <a:spcPts val="0"/>
              </a:spcAft>
              <a:buNone/>
              <a:defRPr sz="1800" b="0">
                <a:solidFill>
                  <a:schemeClr val="tx1"/>
                </a:solidFill>
              </a:defRPr>
            </a:lvl1pPr>
            <a:lvl2pPr marL="104470" indent="0">
              <a:buNone/>
              <a:defRPr/>
            </a:lvl2pPr>
            <a:lvl3pPr marL="208940" indent="0">
              <a:buNone/>
              <a:defRPr/>
            </a:lvl3pPr>
            <a:lvl4pPr marL="313409" indent="0">
              <a:buNone/>
              <a:defRPr/>
            </a:lvl4pPr>
            <a:lvl5pPr marL="417879" indent="0">
              <a:buNone/>
              <a:defRPr/>
            </a:lvl5pPr>
          </a:lstStyle>
          <a:p>
            <a:pPr lvl="0"/>
            <a:r>
              <a:rPr lang="en-US" dirty="0"/>
              <a:t>Subtitle goes here</a:t>
            </a:r>
          </a:p>
        </p:txBody>
      </p:sp>
      <p:sp>
        <p:nvSpPr>
          <p:cNvPr id="3" name="Text Placeholder 15">
            <a:extLst>
              <a:ext uri="{FF2B5EF4-FFF2-40B4-BE49-F238E27FC236}">
                <a16:creationId xmlns:a16="http://schemas.microsoft.com/office/drawing/2014/main" id="{BCF6E3DC-E1A5-0F2F-4EFA-177A5DA5B403}"/>
              </a:ext>
            </a:extLst>
          </p:cNvPr>
          <p:cNvSpPr>
            <a:spLocks noGrp="1"/>
          </p:cNvSpPr>
          <p:nvPr>
            <p:ph type="body" sz="quarter" idx="29"/>
          </p:nvPr>
        </p:nvSpPr>
        <p:spPr>
          <a:xfrm>
            <a:off x="330400" y="2159223"/>
            <a:ext cx="4023235" cy="6762698"/>
          </a:xfrm>
        </p:spPr>
        <p:txBody>
          <a:bodyPr/>
          <a:lstStyle>
            <a:lvl1pPr>
              <a:buFont typeface="Arial" panose="020B0604020202020204" pitchFamily="34" charset="0"/>
              <a:buChar char="•"/>
              <a:defRPr/>
            </a:lvl1pPr>
            <a:lvl2pPr marL="261175" indent="-156704">
              <a:buFont typeface="Segoe UI" panose="020B0502040204020203" pitchFamily="34" charset="0"/>
              <a:buChar char="−"/>
              <a:defRPr/>
            </a:lvl2pPr>
            <a:lvl3pPr marL="365645" indent="-156704">
              <a:buFont typeface="Courier New" panose="02070309020205020404" pitchFamily="49" charset="0"/>
              <a:buChar char="o"/>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3">
            <a:extLst>
              <a:ext uri="{FF2B5EF4-FFF2-40B4-BE49-F238E27FC236}">
                <a16:creationId xmlns:a16="http://schemas.microsoft.com/office/drawing/2014/main" id="{5F2BDF5D-5A2D-3560-DBDC-3F33870F376D}"/>
              </a:ext>
            </a:extLst>
          </p:cNvPr>
          <p:cNvSpPr>
            <a:spLocks noGrp="1"/>
          </p:cNvSpPr>
          <p:nvPr>
            <p:ph type="title"/>
          </p:nvPr>
        </p:nvSpPr>
        <p:spPr>
          <a:xfrm>
            <a:off x="330398" y="323543"/>
            <a:ext cx="4023234" cy="850502"/>
          </a:xfrm>
        </p:spPr>
        <p:txBody>
          <a:bodyPr vert="horz"/>
          <a:lstStyle/>
          <a:p>
            <a:r>
              <a:rPr lang="en-US"/>
              <a:t>Click to edit Master title style</a:t>
            </a:r>
            <a:endParaRPr lang="en-US" dirty="0"/>
          </a:p>
        </p:txBody>
      </p:sp>
    </p:spTree>
    <p:custDataLst>
      <p:tags r:id="rId1"/>
    </p:custDataLst>
    <p:extLst>
      <p:ext uri="{BB962C8B-B14F-4D97-AF65-F5344CB8AC3E}">
        <p14:creationId xmlns:p14="http://schemas.microsoft.com/office/powerpoint/2010/main" val="1670588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plit-screen 1/3 Image left and Text">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C15FC5D-AD32-395E-B29F-EAC27933221D}"/>
              </a:ext>
            </a:extLst>
          </p:cNvPr>
          <p:cNvSpPr>
            <a:spLocks noGrp="1"/>
          </p:cNvSpPr>
          <p:nvPr>
            <p:ph type="title"/>
          </p:nvPr>
        </p:nvSpPr>
        <p:spPr>
          <a:xfrm>
            <a:off x="2542605" y="323543"/>
            <a:ext cx="3964459" cy="850502"/>
          </a:xfrm>
        </p:spPr>
        <p:txBody>
          <a:bodyPr/>
          <a:lstStyle/>
          <a:p>
            <a:r>
              <a:rPr lang="en-US"/>
              <a:t>Click to edit Master title style</a:t>
            </a:r>
          </a:p>
        </p:txBody>
      </p:sp>
      <p:sp>
        <p:nvSpPr>
          <p:cNvPr id="3" name="Picture Placeholder 4">
            <a:extLst>
              <a:ext uri="{FF2B5EF4-FFF2-40B4-BE49-F238E27FC236}">
                <a16:creationId xmlns:a16="http://schemas.microsoft.com/office/drawing/2014/main" id="{05F52D9B-CD82-72E8-3BE3-716968F80712}"/>
              </a:ext>
            </a:extLst>
          </p:cNvPr>
          <p:cNvSpPr>
            <a:spLocks noGrp="1"/>
          </p:cNvSpPr>
          <p:nvPr>
            <p:ph type="pic" sz="quarter" idx="18"/>
          </p:nvPr>
        </p:nvSpPr>
        <p:spPr>
          <a:xfrm>
            <a:off x="0" y="0"/>
            <a:ext cx="2286226" cy="9906000"/>
          </a:xfrm>
          <a:prstGeom prst="rect">
            <a:avLst/>
          </a:prstGeom>
          <a:solidFill>
            <a:srgbClr val="E6E7E8"/>
          </a:solidFill>
        </p:spPr>
        <p:txBody>
          <a:bodyPr anchor="ctr"/>
          <a:lstStyle>
            <a:lvl1pPr marL="0" indent="0" algn="ctr">
              <a:buNone/>
              <a:defRPr/>
            </a:lvl1pPr>
          </a:lstStyle>
          <a:p>
            <a:r>
              <a:rPr lang="en-US" dirty="0"/>
              <a:t>Click icon to add picture</a:t>
            </a:r>
            <a:endParaRPr lang="en-GB" dirty="0"/>
          </a:p>
        </p:txBody>
      </p:sp>
      <p:sp>
        <p:nvSpPr>
          <p:cNvPr id="2" name="Slide Number Placeholder 1">
            <a:extLst>
              <a:ext uri="{FF2B5EF4-FFF2-40B4-BE49-F238E27FC236}">
                <a16:creationId xmlns:a16="http://schemas.microsoft.com/office/drawing/2014/main" id="{66F04F95-6FB1-F2C5-9D1E-8C37523EE5D2}"/>
              </a:ext>
            </a:extLst>
          </p:cNvPr>
          <p:cNvSpPr>
            <a:spLocks noGrp="1"/>
          </p:cNvSpPr>
          <p:nvPr>
            <p:ph type="sldNum" sz="quarter" idx="20"/>
          </p:nvPr>
        </p:nvSpPr>
        <p:spPr/>
        <p:txBody>
          <a:bodyPr/>
          <a:lstStyle/>
          <a:p>
            <a:fld id="{86917E82-934E-4F0E-A48C-AD18F400B9E6}" type="slidenum">
              <a:rPr lang="en-US" smtClean="0"/>
              <a:pPr/>
              <a:t>‹#›</a:t>
            </a:fld>
            <a:endParaRPr lang="en-US" dirty="0"/>
          </a:p>
        </p:txBody>
      </p:sp>
      <p:sp>
        <p:nvSpPr>
          <p:cNvPr id="6" name="Text Placeholder 4">
            <a:extLst>
              <a:ext uri="{FF2B5EF4-FFF2-40B4-BE49-F238E27FC236}">
                <a16:creationId xmlns:a16="http://schemas.microsoft.com/office/drawing/2014/main" id="{0D02FCCE-8E0B-411B-8E47-2126AE82832D}"/>
              </a:ext>
            </a:extLst>
          </p:cNvPr>
          <p:cNvSpPr>
            <a:spLocks noGrp="1"/>
          </p:cNvSpPr>
          <p:nvPr>
            <p:ph type="body" sz="quarter" idx="30" hasCustomPrompt="1"/>
          </p:nvPr>
        </p:nvSpPr>
        <p:spPr>
          <a:xfrm>
            <a:off x="2542613" y="1174045"/>
            <a:ext cx="3964453" cy="520000"/>
          </a:xfrm>
          <a:prstGeom prst="rect">
            <a:avLst/>
          </a:prstGeom>
        </p:spPr>
        <p:txBody>
          <a:bodyPr lIns="0" anchor="ctr">
            <a:normAutofit/>
          </a:bodyPr>
          <a:lstStyle>
            <a:lvl1pPr marL="0" indent="0">
              <a:spcBef>
                <a:spcPts val="0"/>
              </a:spcBef>
              <a:spcAft>
                <a:spcPts val="0"/>
              </a:spcAft>
              <a:buNone/>
              <a:defRPr sz="1800" b="0">
                <a:solidFill>
                  <a:schemeClr val="tx1"/>
                </a:solidFill>
              </a:defRPr>
            </a:lvl1pPr>
            <a:lvl2pPr marL="104470" indent="0">
              <a:buNone/>
              <a:defRPr/>
            </a:lvl2pPr>
            <a:lvl3pPr marL="208940" indent="0">
              <a:buNone/>
              <a:defRPr/>
            </a:lvl3pPr>
            <a:lvl4pPr marL="313409" indent="0">
              <a:buNone/>
              <a:defRPr/>
            </a:lvl4pPr>
            <a:lvl5pPr marL="417879" indent="0">
              <a:buNone/>
              <a:defRPr/>
            </a:lvl5pPr>
          </a:lstStyle>
          <a:p>
            <a:pPr lvl="0"/>
            <a:r>
              <a:rPr lang="en-US" dirty="0"/>
              <a:t>Subtitle goes here</a:t>
            </a:r>
          </a:p>
        </p:txBody>
      </p:sp>
      <p:sp>
        <p:nvSpPr>
          <p:cNvPr id="7" name="Text Placeholder 15">
            <a:extLst>
              <a:ext uri="{FF2B5EF4-FFF2-40B4-BE49-F238E27FC236}">
                <a16:creationId xmlns:a16="http://schemas.microsoft.com/office/drawing/2014/main" id="{C98CCEBA-9BE8-1D67-F6FC-669F40B8681D}"/>
              </a:ext>
            </a:extLst>
          </p:cNvPr>
          <p:cNvSpPr>
            <a:spLocks noGrp="1"/>
          </p:cNvSpPr>
          <p:nvPr>
            <p:ph type="body" sz="quarter" idx="29"/>
          </p:nvPr>
        </p:nvSpPr>
        <p:spPr>
          <a:xfrm>
            <a:off x="2542605" y="2146303"/>
            <a:ext cx="3964458" cy="6775619"/>
          </a:xfrm>
        </p:spPr>
        <p:txBody>
          <a:bodyPr/>
          <a:lstStyle>
            <a:lvl1pPr>
              <a:buFont typeface="Arial" panose="020B0604020202020204" pitchFamily="34" charset="0"/>
              <a:buChar char="•"/>
              <a:defRPr/>
            </a:lvl1pPr>
            <a:lvl2pPr marL="261175" indent="-156704">
              <a:buFont typeface="Segoe UI" panose="020B0502040204020203" pitchFamily="34" charset="0"/>
              <a:buChar char="−"/>
              <a:defRPr/>
            </a:lvl2pPr>
            <a:lvl3pPr marL="365645" indent="-156704">
              <a:buFont typeface="Courier New" panose="02070309020205020404" pitchFamily="49" charset="0"/>
              <a:buChar char="o"/>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925924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plit-screen 1/3 text right and purple">
    <p:bg>
      <p:bgPr>
        <a:solidFill>
          <a:schemeClr val="bg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B08B88-F099-9170-F295-733669CD52E8}"/>
              </a:ext>
            </a:extLst>
          </p:cNvPr>
          <p:cNvSpPr/>
          <p:nvPr userDrawn="1"/>
        </p:nvSpPr>
        <p:spPr>
          <a:xfrm flipH="1">
            <a:off x="4564856" y="0"/>
            <a:ext cx="2293144" cy="9906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sz="823" dirty="0"/>
          </a:p>
        </p:txBody>
      </p:sp>
      <p:sp>
        <p:nvSpPr>
          <p:cNvPr id="7" name="Text Placeholder 15">
            <a:extLst>
              <a:ext uri="{FF2B5EF4-FFF2-40B4-BE49-F238E27FC236}">
                <a16:creationId xmlns:a16="http://schemas.microsoft.com/office/drawing/2014/main" id="{95CBC743-2B2D-B9B4-7484-5F225B52658B}"/>
              </a:ext>
            </a:extLst>
          </p:cNvPr>
          <p:cNvSpPr>
            <a:spLocks noGrp="1"/>
          </p:cNvSpPr>
          <p:nvPr>
            <p:ph type="body" sz="quarter" idx="29"/>
          </p:nvPr>
        </p:nvSpPr>
        <p:spPr>
          <a:xfrm>
            <a:off x="4793370" y="2150141"/>
            <a:ext cx="1713695" cy="6771781"/>
          </a:xfrm>
        </p:spPr>
        <p:txBody>
          <a:bodyPr/>
          <a:lstStyle>
            <a:lvl1pPr>
              <a:buFont typeface="Arial" panose="020B0604020202020204" pitchFamily="34" charset="0"/>
              <a:buChar char="•"/>
              <a:defRPr/>
            </a:lvl1pPr>
            <a:lvl2pPr marL="261175" indent="-156704">
              <a:buFont typeface="Segoe UI" panose="020B0502040204020203" pitchFamily="34" charset="0"/>
              <a:buChar char="−"/>
              <a:defRPr/>
            </a:lvl2pPr>
            <a:lvl3pPr marL="365645" indent="-156704">
              <a:buFont typeface="Courier New" panose="02070309020205020404" pitchFamily="49" charset="0"/>
              <a:buChar char="o"/>
              <a:defRPr/>
            </a:lvl3pPr>
          </a:lstStyle>
          <a:p>
            <a:pPr lvl="0"/>
            <a:r>
              <a:rPr lang="en-US" dirty="0"/>
              <a:t>Click to edit Master text styles</a:t>
            </a:r>
          </a:p>
          <a:p>
            <a:pPr lvl="1"/>
            <a:r>
              <a:rPr lang="en-US" dirty="0"/>
              <a:t>Second level</a:t>
            </a:r>
          </a:p>
          <a:p>
            <a:pPr lvl="2"/>
            <a:r>
              <a:rPr lang="en-US" dirty="0"/>
              <a:t>Third level</a:t>
            </a:r>
          </a:p>
        </p:txBody>
      </p:sp>
      <p:sp>
        <p:nvSpPr>
          <p:cNvPr id="6" name="Title 5">
            <a:extLst>
              <a:ext uri="{FF2B5EF4-FFF2-40B4-BE49-F238E27FC236}">
                <a16:creationId xmlns:a16="http://schemas.microsoft.com/office/drawing/2014/main" id="{7BE273BB-2227-B869-FEF2-F22254FF0508}"/>
              </a:ext>
            </a:extLst>
          </p:cNvPr>
          <p:cNvSpPr>
            <a:spLocks noGrp="1"/>
          </p:cNvSpPr>
          <p:nvPr>
            <p:ph type="title"/>
          </p:nvPr>
        </p:nvSpPr>
        <p:spPr>
          <a:xfrm>
            <a:off x="330399" y="323543"/>
            <a:ext cx="3969807" cy="850502"/>
          </a:xfrm>
        </p:spPr>
        <p:txBody>
          <a:bodyPr/>
          <a:lstStyle>
            <a:lvl1pPr>
              <a:defRPr>
                <a:solidFill>
                  <a:schemeClr val="bg1"/>
                </a:solidFill>
              </a:defRPr>
            </a:lvl1pPr>
          </a:lstStyle>
          <a:p>
            <a:r>
              <a:rPr lang="en-US"/>
              <a:t>Click to edit Master title style</a:t>
            </a:r>
          </a:p>
        </p:txBody>
      </p:sp>
      <p:sp>
        <p:nvSpPr>
          <p:cNvPr id="5" name="Slide Number Placeholder 7">
            <a:extLst>
              <a:ext uri="{FF2B5EF4-FFF2-40B4-BE49-F238E27FC236}">
                <a16:creationId xmlns:a16="http://schemas.microsoft.com/office/drawing/2014/main" id="{CF3F8F2E-C361-99AE-AD98-E625F4F08DF6}"/>
              </a:ext>
            </a:extLst>
          </p:cNvPr>
          <p:cNvSpPr>
            <a:spLocks noGrp="1"/>
          </p:cNvSpPr>
          <p:nvPr>
            <p:ph type="sldNum" sz="quarter" idx="4"/>
          </p:nvPr>
        </p:nvSpPr>
        <p:spPr>
          <a:xfrm>
            <a:off x="6478442" y="9415238"/>
            <a:ext cx="335108" cy="228600"/>
          </a:xfrm>
          <a:prstGeom prst="rect">
            <a:avLst/>
          </a:prstGeom>
        </p:spPr>
        <p:txBody>
          <a:bodyPr vert="horz" lIns="27432" tIns="45720" rIns="27432" bIns="45720" rtlCol="0" anchor="ctr"/>
          <a:lstStyle>
            <a:lvl1pPr algn="ctr">
              <a:defRPr sz="1000">
                <a:solidFill>
                  <a:schemeClr val="tx1"/>
                </a:solidFill>
              </a:defRPr>
            </a:lvl1pPr>
          </a:lstStyle>
          <a:p>
            <a:fld id="{86917E82-934E-4F0E-A48C-AD18F400B9E6}" type="slidenum">
              <a:rPr lang="en-US" smtClean="0"/>
              <a:pPr/>
              <a:t>‹#›</a:t>
            </a:fld>
            <a:endParaRPr lang="en-US" dirty="0"/>
          </a:p>
        </p:txBody>
      </p:sp>
      <p:pic>
        <p:nvPicPr>
          <p:cNvPr id="8" name="Graphic 7">
            <a:extLst>
              <a:ext uri="{FF2B5EF4-FFF2-40B4-BE49-F238E27FC236}">
                <a16:creationId xmlns:a16="http://schemas.microsoft.com/office/drawing/2014/main" id="{805DBD97-7B9B-BCAD-3BBE-C165BAA688A4}"/>
              </a:ext>
            </a:extLst>
          </p:cNvPr>
          <p:cNvPicPr>
            <a:picLocks/>
          </p:cNvPicPr>
          <p:nvPr userDrawn="1"/>
        </p:nvPicPr>
        <p:blipFill>
          <a:blip>
            <a:extLst>
              <a:ext uri="{96DAC541-7B7A-43D3-8B79-37D633B846F1}">
                <asvg:svgBlip xmlns:asvg="http://schemas.microsoft.com/office/drawing/2016/SVG/main" r:embed="rId2"/>
              </a:ext>
            </a:extLst>
          </a:blip>
          <a:stretch>
            <a:fillRect/>
          </a:stretch>
        </p:blipFill>
        <p:spPr>
          <a:xfrm>
            <a:off x="5610416" y="9490803"/>
            <a:ext cx="813816" cy="82296"/>
          </a:xfrm>
          <a:prstGeom prst="rect">
            <a:avLst/>
          </a:prstGeom>
        </p:spPr>
      </p:pic>
      <p:pic>
        <p:nvPicPr>
          <p:cNvPr id="9" name="Graphic 8">
            <a:extLst>
              <a:ext uri="{FF2B5EF4-FFF2-40B4-BE49-F238E27FC236}">
                <a16:creationId xmlns:a16="http://schemas.microsoft.com/office/drawing/2014/main" id="{B2225F10-3895-78C8-4EA4-C40B139B99CF}"/>
              </a:ext>
            </a:extLst>
          </p:cNvPr>
          <p:cNvPicPr>
            <a:picLocks noChangeAspect="1"/>
          </p:cNvPicPr>
          <p:nvPr userDrawn="1"/>
        </p:nvPicPr>
        <p:blipFill>
          <a:blip>
            <a:extLst>
              <a:ext uri="{96DAC541-7B7A-43D3-8B79-37D633B846F1}">
                <asvg:svgBlip xmlns:asvg="http://schemas.microsoft.com/office/drawing/2016/SVG/main" r:embed="rId3"/>
              </a:ext>
            </a:extLst>
          </a:blip>
          <a:srcRect l="2467"/>
          <a:stretch>
            <a:fillRect/>
          </a:stretch>
        </p:blipFill>
        <p:spPr>
          <a:xfrm>
            <a:off x="0" y="8275418"/>
            <a:ext cx="818880" cy="830155"/>
          </a:xfrm>
          <a:custGeom>
            <a:avLst/>
            <a:gdLst>
              <a:gd name="connsiteX0" fmla="*/ 0 w 1055390"/>
              <a:gd name="connsiteY0" fmla="*/ 0 h 1069922"/>
              <a:gd name="connsiteX1" fmla="*/ 1055390 w 1055390"/>
              <a:gd name="connsiteY1" fmla="*/ 0 h 1069922"/>
              <a:gd name="connsiteX2" fmla="*/ 1055390 w 1055390"/>
              <a:gd name="connsiteY2" fmla="*/ 1069922 h 1069922"/>
              <a:gd name="connsiteX3" fmla="*/ 0 w 1055390"/>
              <a:gd name="connsiteY3" fmla="*/ 1069922 h 1069922"/>
            </a:gdLst>
            <a:ahLst/>
            <a:cxnLst>
              <a:cxn ang="0">
                <a:pos x="connsiteX0" y="connsiteY0"/>
              </a:cxn>
              <a:cxn ang="0">
                <a:pos x="connsiteX1" y="connsiteY1"/>
              </a:cxn>
              <a:cxn ang="0">
                <a:pos x="connsiteX2" y="connsiteY2"/>
              </a:cxn>
              <a:cxn ang="0">
                <a:pos x="connsiteX3" y="connsiteY3"/>
              </a:cxn>
            </a:cxnLst>
            <a:rect l="l" t="t" r="r" b="b"/>
            <a:pathLst>
              <a:path w="1055390" h="1069922">
                <a:moveTo>
                  <a:pt x="0" y="0"/>
                </a:moveTo>
                <a:lnTo>
                  <a:pt x="1055390" y="0"/>
                </a:lnTo>
                <a:lnTo>
                  <a:pt x="1055390" y="1069922"/>
                </a:lnTo>
                <a:lnTo>
                  <a:pt x="0" y="1069922"/>
                </a:lnTo>
                <a:close/>
              </a:path>
            </a:pathLst>
          </a:custGeom>
        </p:spPr>
      </p:pic>
    </p:spTree>
    <p:extLst>
      <p:ext uri="{BB962C8B-B14F-4D97-AF65-F5344CB8AC3E}">
        <p14:creationId xmlns:p14="http://schemas.microsoft.com/office/powerpoint/2010/main" val="2496844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and Image">
    <p:bg>
      <p:bgPr>
        <a:solidFill>
          <a:schemeClr val="bg2"/>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BB8E49-1F6F-46FF-9288-4D6D8DB9D556}"/>
              </a:ext>
            </a:extLst>
          </p:cNvPr>
          <p:cNvSpPr>
            <a:spLocks noGrp="1"/>
          </p:cNvSpPr>
          <p:nvPr>
            <p:ph type="body" sz="quarter" idx="13" hasCustomPrompt="1"/>
          </p:nvPr>
        </p:nvSpPr>
        <p:spPr>
          <a:xfrm>
            <a:off x="1139753" y="3518798"/>
            <a:ext cx="4578494" cy="2177987"/>
          </a:xfrm>
          <a:prstGeom prst="rect">
            <a:avLst/>
          </a:prstGeom>
        </p:spPr>
        <p:txBody>
          <a:bodyPr>
            <a:normAutofit/>
          </a:bodyPr>
          <a:lstStyle>
            <a:lvl1pPr marL="0" indent="0" algn="ctr">
              <a:buFont typeface="Arial" panose="020B0604020202020204" pitchFamily="34" charset="0"/>
              <a:buChar char="​"/>
              <a:defRPr sz="2400">
                <a:solidFill>
                  <a:schemeClr val="bg1"/>
                </a:solidFill>
              </a:defRPr>
            </a:lvl1pPr>
          </a:lstStyle>
          <a:p>
            <a:pPr lvl="0"/>
            <a:r>
              <a:rPr lang="en-US" dirty="0"/>
              <a:t>Et </a:t>
            </a:r>
            <a:r>
              <a:rPr lang="en-US" dirty="0" err="1"/>
              <a:t>opta</a:t>
            </a:r>
            <a:r>
              <a:rPr lang="en-US" dirty="0"/>
              <a:t> cum </a:t>
            </a:r>
            <a:r>
              <a:rPr lang="en-US" dirty="0" err="1"/>
              <a:t>evernatus</a:t>
            </a:r>
            <a:r>
              <a:rPr lang="en-US" dirty="0"/>
              <a:t> </a:t>
            </a:r>
            <a:r>
              <a:rPr lang="en-US" dirty="0" err="1"/>
              <a:t>escidebis</a:t>
            </a:r>
            <a:r>
              <a:rPr lang="en-US" dirty="0"/>
              <a:t> </a:t>
            </a:r>
            <a:r>
              <a:rPr lang="en-US" dirty="0" err="1"/>
              <a:t>ut</a:t>
            </a:r>
            <a:r>
              <a:rPr lang="en-US" dirty="0"/>
              <a:t> </a:t>
            </a:r>
            <a:r>
              <a:rPr lang="en-US" dirty="0" err="1"/>
              <a:t>venimagnam</a:t>
            </a:r>
            <a:r>
              <a:rPr lang="en-US" dirty="0"/>
              <a:t>, </a:t>
            </a:r>
            <a:r>
              <a:rPr lang="en-US" dirty="0" err="1"/>
              <a:t>odion</a:t>
            </a:r>
            <a:r>
              <a:rPr lang="en-US" dirty="0"/>
              <a:t> prat et, </a:t>
            </a:r>
            <a:r>
              <a:rPr lang="en-US" dirty="0" err="1"/>
              <a:t>consequ</a:t>
            </a:r>
            <a:r>
              <a:rPr lang="en-US" dirty="0"/>
              <a:t> </a:t>
            </a:r>
            <a:r>
              <a:rPr lang="en-US" dirty="0" err="1"/>
              <a:t>idemperit</a:t>
            </a:r>
            <a:r>
              <a:rPr lang="en-US" dirty="0"/>
              <a:t> </a:t>
            </a:r>
            <a:r>
              <a:rPr lang="en-US" dirty="0" err="1"/>
              <a:t>ipsus</a:t>
            </a:r>
            <a:r>
              <a:rPr lang="en-US" dirty="0"/>
              <a:t> non </a:t>
            </a:r>
            <a:r>
              <a:rPr lang="en-US" dirty="0" err="1"/>
              <a:t>cumquo</a:t>
            </a:r>
            <a:r>
              <a:rPr lang="en-US" dirty="0"/>
              <a:t> </a:t>
            </a:r>
            <a:r>
              <a:rPr lang="en-US" dirty="0" err="1"/>
              <a:t>volorectum</a:t>
            </a:r>
            <a:r>
              <a:rPr lang="en-US" dirty="0"/>
              <a:t> </a:t>
            </a:r>
            <a:r>
              <a:rPr lang="en-US" dirty="0" err="1"/>
              <a:t>ullam</a:t>
            </a:r>
            <a:r>
              <a:rPr lang="en-US" dirty="0"/>
              <a:t>, </a:t>
            </a:r>
            <a:r>
              <a:rPr lang="en-US" dirty="0" err="1"/>
              <a:t>omnihillatem</a:t>
            </a:r>
            <a:r>
              <a:rPr lang="en-US" dirty="0"/>
              <a:t> </a:t>
            </a:r>
            <a:r>
              <a:rPr lang="en-US" dirty="0" err="1"/>
              <a:t>lamet</a:t>
            </a:r>
            <a:r>
              <a:rPr lang="en-US" dirty="0"/>
              <a:t>.</a:t>
            </a:r>
            <a:endParaRPr lang="en-GB" dirty="0"/>
          </a:p>
        </p:txBody>
      </p:sp>
      <p:sp>
        <p:nvSpPr>
          <p:cNvPr id="22" name="Picture Placeholder 21">
            <a:extLst>
              <a:ext uri="{FF2B5EF4-FFF2-40B4-BE49-F238E27FC236}">
                <a16:creationId xmlns:a16="http://schemas.microsoft.com/office/drawing/2014/main" id="{8260569C-4C56-4153-B1C9-F4CF39BAD223}"/>
              </a:ext>
            </a:extLst>
          </p:cNvPr>
          <p:cNvSpPr>
            <a:spLocks noGrp="1"/>
          </p:cNvSpPr>
          <p:nvPr>
            <p:ph type="pic" sz="quarter" idx="14"/>
          </p:nvPr>
        </p:nvSpPr>
        <p:spPr>
          <a:xfrm>
            <a:off x="2651760" y="5835678"/>
            <a:ext cx="1554480" cy="1554480"/>
          </a:xfrm>
          <a:custGeom>
            <a:avLst/>
            <a:gdLst>
              <a:gd name="connsiteX0" fmla="*/ 517235 w 1034470"/>
              <a:gd name="connsiteY0" fmla="*/ 0 h 1034470"/>
              <a:gd name="connsiteX1" fmla="*/ 1034470 w 1034470"/>
              <a:gd name="connsiteY1" fmla="*/ 517235 h 1034470"/>
              <a:gd name="connsiteX2" fmla="*/ 517235 w 1034470"/>
              <a:gd name="connsiteY2" fmla="*/ 1034470 h 1034470"/>
              <a:gd name="connsiteX3" fmla="*/ 0 w 1034470"/>
              <a:gd name="connsiteY3" fmla="*/ 517235 h 1034470"/>
              <a:gd name="connsiteX4" fmla="*/ 517235 w 1034470"/>
              <a:gd name="connsiteY4" fmla="*/ 0 h 1034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4470" h="1034470">
                <a:moveTo>
                  <a:pt x="517235" y="0"/>
                </a:moveTo>
                <a:cubicBezTo>
                  <a:pt x="802896" y="0"/>
                  <a:pt x="1034470" y="231574"/>
                  <a:pt x="1034470" y="517235"/>
                </a:cubicBezTo>
                <a:cubicBezTo>
                  <a:pt x="1034470" y="802896"/>
                  <a:pt x="802896" y="1034470"/>
                  <a:pt x="517235" y="1034470"/>
                </a:cubicBezTo>
                <a:cubicBezTo>
                  <a:pt x="231574" y="1034470"/>
                  <a:pt x="0" y="802896"/>
                  <a:pt x="0" y="517235"/>
                </a:cubicBezTo>
                <a:cubicBezTo>
                  <a:pt x="0" y="231574"/>
                  <a:pt x="231574" y="0"/>
                  <a:pt x="517235" y="0"/>
                </a:cubicBezTo>
                <a:close/>
              </a:path>
            </a:pathLst>
          </a:custGeom>
        </p:spPr>
        <p:txBody>
          <a:bodyPr wrap="square" anchor="t" anchorCtr="1">
            <a:noAutofit/>
          </a:bodyPr>
          <a:lstStyle>
            <a:lvl1pPr marL="0" indent="0" algn="ctr">
              <a:buNone/>
              <a:defRPr sz="1200">
                <a:solidFill>
                  <a:srgbClr val="E0044E"/>
                </a:solidFill>
              </a:defRPr>
            </a:lvl1pPr>
          </a:lstStyle>
          <a:p>
            <a:r>
              <a:rPr lang="en-US" dirty="0"/>
              <a:t>Click icon to add picture</a:t>
            </a:r>
            <a:endParaRPr lang="en-GB" dirty="0"/>
          </a:p>
        </p:txBody>
      </p:sp>
      <p:sp>
        <p:nvSpPr>
          <p:cNvPr id="18" name="Text Placeholder 5">
            <a:extLst>
              <a:ext uri="{FF2B5EF4-FFF2-40B4-BE49-F238E27FC236}">
                <a16:creationId xmlns:a16="http://schemas.microsoft.com/office/drawing/2014/main" id="{96D01C92-D88A-44FD-996B-44B8F7602BE3}"/>
              </a:ext>
            </a:extLst>
          </p:cNvPr>
          <p:cNvSpPr>
            <a:spLocks noGrp="1"/>
          </p:cNvSpPr>
          <p:nvPr>
            <p:ph type="body" sz="quarter" idx="15" hasCustomPrompt="1"/>
          </p:nvPr>
        </p:nvSpPr>
        <p:spPr>
          <a:xfrm>
            <a:off x="2365018" y="7591098"/>
            <a:ext cx="2127964" cy="307777"/>
          </a:xfrm>
          <a:prstGeom prst="rect">
            <a:avLst/>
          </a:prstGeom>
          <a:ln>
            <a:solidFill>
              <a:schemeClr val="bg1">
                <a:alpha val="0"/>
              </a:schemeClr>
            </a:solidFill>
          </a:ln>
        </p:spPr>
        <p:txBody>
          <a:bodyPr wrap="square" lIns="72000" anchor="ctr" anchorCtr="1">
            <a:spAutoFit/>
          </a:bodyPr>
          <a:lstStyle>
            <a:lvl1pPr marL="365760" indent="-365760" algn="ctr">
              <a:buClr>
                <a:srgbClr val="E0044E"/>
              </a:buClr>
              <a:buSzPct val="120000"/>
              <a:buFont typeface="Calibri" panose="020F0502020204030204" pitchFamily="34" charset="0"/>
              <a:buChar char="●"/>
              <a:defRPr sz="1400" b="0">
                <a:solidFill>
                  <a:schemeClr val="bg1"/>
                </a:solidFill>
                <a:latin typeface="Segoe UI" panose="020B0502040204020203" pitchFamily="34" charset="0"/>
                <a:cs typeface="Segoe UI" panose="020B0502040204020203" pitchFamily="34" charset="0"/>
              </a:defRPr>
            </a:lvl1pPr>
          </a:lstStyle>
          <a:p>
            <a:pPr lvl="0"/>
            <a:r>
              <a:rPr lang="en-US" dirty="0"/>
              <a:t>Name Placeholder</a:t>
            </a:r>
            <a:endParaRPr lang="en-GB" dirty="0"/>
          </a:p>
        </p:txBody>
      </p:sp>
      <p:sp>
        <p:nvSpPr>
          <p:cNvPr id="20" name="Text Placeholder 19">
            <a:extLst>
              <a:ext uri="{FF2B5EF4-FFF2-40B4-BE49-F238E27FC236}">
                <a16:creationId xmlns:a16="http://schemas.microsoft.com/office/drawing/2014/main" id="{A49EB3B9-59BB-46D6-B82C-78A8E8FDE546}"/>
              </a:ext>
            </a:extLst>
          </p:cNvPr>
          <p:cNvSpPr>
            <a:spLocks noGrp="1"/>
          </p:cNvSpPr>
          <p:nvPr>
            <p:ph type="body" sz="quarter" idx="16" hasCustomPrompt="1"/>
          </p:nvPr>
        </p:nvSpPr>
        <p:spPr>
          <a:xfrm>
            <a:off x="2514601" y="8090884"/>
            <a:ext cx="1828798" cy="748848"/>
          </a:xfrm>
          <a:prstGeom prst="rect">
            <a:avLst/>
          </a:prstGeom>
        </p:spPr>
        <p:txBody>
          <a:bodyPr>
            <a:normAutofit/>
          </a:bodyPr>
          <a:lstStyle>
            <a:lvl1pPr marL="0" indent="0" algn="ctr">
              <a:buFont typeface="Arial" panose="020B0604020202020204" pitchFamily="34" charset="0"/>
              <a:buChar char="​"/>
              <a:defRPr sz="1200">
                <a:solidFill>
                  <a:schemeClr val="bg1"/>
                </a:solidFill>
              </a:defRPr>
            </a:lvl1pPr>
            <a:lvl2pPr>
              <a:buNone/>
              <a:defRPr/>
            </a:lvl2pPr>
          </a:lstStyle>
          <a:p>
            <a:pPr lvl="0"/>
            <a:r>
              <a:rPr lang="en-US" dirty="0"/>
              <a:t>TITLE PLACEHOLDER</a:t>
            </a:r>
          </a:p>
        </p:txBody>
      </p:sp>
      <p:pic>
        <p:nvPicPr>
          <p:cNvPr id="5" name="Graphic 4">
            <a:extLst>
              <a:ext uri="{FF2B5EF4-FFF2-40B4-BE49-F238E27FC236}">
                <a16:creationId xmlns:a16="http://schemas.microsoft.com/office/drawing/2014/main" id="{4805FF70-78DE-11D1-7CDF-CE1A135CA8A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56387" y="1692877"/>
            <a:ext cx="804578" cy="703404"/>
          </a:xfrm>
          <a:prstGeom prst="rect">
            <a:avLst/>
          </a:prstGeom>
        </p:spPr>
      </p:pic>
      <p:pic>
        <p:nvPicPr>
          <p:cNvPr id="6" name="Graphic 5">
            <a:extLst>
              <a:ext uri="{FF2B5EF4-FFF2-40B4-BE49-F238E27FC236}">
                <a16:creationId xmlns:a16="http://schemas.microsoft.com/office/drawing/2014/main" id="{492CA901-49BD-2DFC-A047-C39AD5630574}"/>
              </a:ext>
            </a:extLst>
          </p:cNvPr>
          <p:cNvPicPr>
            <a:picLocks/>
          </p:cNvPicPr>
          <p:nvPr userDrawn="1"/>
        </p:nvPicPr>
        <p:blipFill>
          <a:blip>
            <a:extLst>
              <a:ext uri="{96DAC541-7B7A-43D3-8B79-37D633B846F1}">
                <asvg:svgBlip xmlns:asvg="http://schemas.microsoft.com/office/drawing/2016/SVG/main" r:embed="rId4"/>
              </a:ext>
            </a:extLst>
          </a:blip>
          <a:stretch>
            <a:fillRect/>
          </a:stretch>
        </p:blipFill>
        <p:spPr>
          <a:xfrm>
            <a:off x="5614416" y="9491472"/>
            <a:ext cx="813816" cy="82296"/>
          </a:xfrm>
          <a:prstGeom prst="rect">
            <a:avLst/>
          </a:prstGeom>
        </p:spPr>
      </p:pic>
      <p:sp>
        <p:nvSpPr>
          <p:cNvPr id="7" name="Slide Number Placeholder 2">
            <a:extLst>
              <a:ext uri="{FF2B5EF4-FFF2-40B4-BE49-F238E27FC236}">
                <a16:creationId xmlns:a16="http://schemas.microsoft.com/office/drawing/2014/main" id="{96176C2C-0259-65AD-7BA0-AAC121AEF273}"/>
              </a:ext>
            </a:extLst>
          </p:cNvPr>
          <p:cNvSpPr txBox="1">
            <a:spLocks/>
          </p:cNvSpPr>
          <p:nvPr userDrawn="1"/>
        </p:nvSpPr>
        <p:spPr>
          <a:xfrm>
            <a:off x="6483096" y="9418320"/>
            <a:ext cx="382601" cy="228600"/>
          </a:xfrm>
          <a:prstGeom prst="rect">
            <a:avLst/>
          </a:prstGeom>
          <a:noFill/>
        </p:spPr>
        <p:txBody>
          <a:bodyPr vert="horz" lIns="91440" tIns="0" rIns="91440" bIns="0" rtlCol="0" anchor="ctr" anchorCtr="0"/>
          <a:lstStyle>
            <a:defPPr>
              <a:defRPr lang="en-US"/>
            </a:defPPr>
            <a:lvl1pPr algn="r">
              <a:defRPr sz="1000">
                <a:solidFill>
                  <a:srgbClr val="E0044E"/>
                </a:solidFill>
                <a:latin typeface="Segoe UI" panose="020B0502040204020203" pitchFamily="34" charset="0"/>
                <a:cs typeface="Segoe UI" panose="020B0502040204020203" pitchFamily="34" charset="0"/>
              </a:defRPr>
            </a:lvl1pPr>
            <a:lvl2pPr marL="525660" algn="l" defTabSz="1051324" rtl="0" eaLnBrk="1" latinLnBrk="0" hangingPunct="1">
              <a:defRPr sz="2100" kern="1200">
                <a:solidFill>
                  <a:schemeClr val="tx1"/>
                </a:solidFill>
                <a:latin typeface="+mn-lt"/>
                <a:ea typeface="+mn-ea"/>
                <a:cs typeface="+mn-cs"/>
              </a:defRPr>
            </a:lvl2pPr>
            <a:lvl3pPr marL="1051324" algn="l" defTabSz="1051324" rtl="0" eaLnBrk="1" latinLnBrk="0" hangingPunct="1">
              <a:defRPr sz="2100" kern="1200">
                <a:solidFill>
                  <a:schemeClr val="tx1"/>
                </a:solidFill>
                <a:latin typeface="+mn-lt"/>
                <a:ea typeface="+mn-ea"/>
                <a:cs typeface="+mn-cs"/>
              </a:defRPr>
            </a:lvl3pPr>
            <a:lvl4pPr marL="1576981" algn="l" defTabSz="1051324" rtl="0" eaLnBrk="1" latinLnBrk="0" hangingPunct="1">
              <a:defRPr sz="2100" kern="1200">
                <a:solidFill>
                  <a:schemeClr val="tx1"/>
                </a:solidFill>
                <a:latin typeface="+mn-lt"/>
                <a:ea typeface="+mn-ea"/>
                <a:cs typeface="+mn-cs"/>
              </a:defRPr>
            </a:lvl4pPr>
            <a:lvl5pPr marL="2102643" algn="l" defTabSz="1051324" rtl="0" eaLnBrk="1" latinLnBrk="0" hangingPunct="1">
              <a:defRPr sz="2100" kern="1200">
                <a:solidFill>
                  <a:schemeClr val="tx1"/>
                </a:solidFill>
                <a:latin typeface="+mn-lt"/>
                <a:ea typeface="+mn-ea"/>
                <a:cs typeface="+mn-cs"/>
              </a:defRPr>
            </a:lvl5pPr>
            <a:lvl6pPr marL="2628305" algn="l" defTabSz="1051324" rtl="0" eaLnBrk="1" latinLnBrk="0" hangingPunct="1">
              <a:defRPr sz="2100" kern="1200">
                <a:solidFill>
                  <a:schemeClr val="tx1"/>
                </a:solidFill>
                <a:latin typeface="+mn-lt"/>
                <a:ea typeface="+mn-ea"/>
                <a:cs typeface="+mn-cs"/>
              </a:defRPr>
            </a:lvl6pPr>
            <a:lvl7pPr marL="3153966" algn="l" defTabSz="1051324" rtl="0" eaLnBrk="1" latinLnBrk="0" hangingPunct="1">
              <a:defRPr sz="2100" kern="1200">
                <a:solidFill>
                  <a:schemeClr val="tx1"/>
                </a:solidFill>
                <a:latin typeface="+mn-lt"/>
                <a:ea typeface="+mn-ea"/>
                <a:cs typeface="+mn-cs"/>
              </a:defRPr>
            </a:lvl7pPr>
            <a:lvl8pPr marL="3679626" algn="l" defTabSz="1051324" rtl="0" eaLnBrk="1" latinLnBrk="0" hangingPunct="1">
              <a:defRPr sz="2100" kern="1200">
                <a:solidFill>
                  <a:schemeClr val="tx1"/>
                </a:solidFill>
                <a:latin typeface="+mn-lt"/>
                <a:ea typeface="+mn-ea"/>
                <a:cs typeface="+mn-cs"/>
              </a:defRPr>
            </a:lvl8pPr>
            <a:lvl9pPr marL="4205287" algn="l" defTabSz="1051324" rtl="0" eaLnBrk="1" latinLnBrk="0" hangingPunct="1">
              <a:defRPr sz="2100" kern="1200">
                <a:solidFill>
                  <a:schemeClr val="tx1"/>
                </a:solidFill>
                <a:latin typeface="+mn-lt"/>
                <a:ea typeface="+mn-ea"/>
                <a:cs typeface="+mn-cs"/>
              </a:defRPr>
            </a:lvl9pPr>
          </a:lstStyle>
          <a:p>
            <a:pPr lvl="0"/>
            <a:fld id="{E20330FD-FE2A-483E-B0C7-29AD7FB3CAEB}" type="slidenum">
              <a:rPr lang="en-GB" noProof="0" smtClean="0">
                <a:solidFill>
                  <a:schemeClr val="bg1"/>
                </a:solidFill>
              </a:rPr>
              <a:pPr lvl="0"/>
              <a:t>‹#›</a:t>
            </a:fld>
            <a:endParaRPr lang="en-GB" noProof="0" dirty="0">
              <a:solidFill>
                <a:schemeClr val="bg1"/>
              </a:solidFill>
            </a:endParaRPr>
          </a:p>
        </p:txBody>
      </p:sp>
    </p:spTree>
    <p:custDataLst>
      <p:tags r:id="rId1"/>
    </p:custDataLst>
    <p:extLst>
      <p:ext uri="{BB962C8B-B14F-4D97-AF65-F5344CB8AC3E}">
        <p14:creationId xmlns:p14="http://schemas.microsoft.com/office/powerpoint/2010/main" val="1979002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ack Cover">
    <p:bg>
      <p:bgPr>
        <a:solidFill>
          <a:schemeClr val="bg2"/>
        </a:solidFill>
        <a:effectLst/>
      </p:bgPr>
    </p:bg>
    <p:spTree>
      <p:nvGrpSpPr>
        <p:cNvPr id="1" name=""/>
        <p:cNvGrpSpPr/>
        <p:nvPr/>
      </p:nvGrpSpPr>
      <p:grpSpPr>
        <a:xfrm>
          <a:off x="0" y="0"/>
          <a:ext cx="0" cy="0"/>
          <a:chOff x="0" y="0"/>
          <a:chExt cx="0" cy="0"/>
        </a:xfrm>
      </p:grpSpPr>
      <p:sp>
        <p:nvSpPr>
          <p:cNvPr id="2" name="Text Placeholder 7">
            <a:extLst>
              <a:ext uri="{FF2B5EF4-FFF2-40B4-BE49-F238E27FC236}">
                <a16:creationId xmlns:a16="http://schemas.microsoft.com/office/drawing/2014/main" id="{367130D3-6B27-12E4-B213-F256E699E1F2}"/>
              </a:ext>
            </a:extLst>
          </p:cNvPr>
          <p:cNvSpPr txBox="1">
            <a:spLocks/>
          </p:cNvSpPr>
          <p:nvPr userDrawn="1"/>
        </p:nvSpPr>
        <p:spPr>
          <a:xfrm>
            <a:off x="1261087" y="4062144"/>
            <a:ext cx="4303690" cy="960120"/>
          </a:xfrm>
          <a:prstGeom prst="rect">
            <a:avLst/>
          </a:prstGeom>
        </p:spPr>
        <p:txBody>
          <a:bodyPr anchor="ctr"/>
          <a:lstStyle>
            <a:lvl1pPr marL="0" indent="0" algn="ctr" defTabSz="914400" rtl="0" eaLnBrk="1" latinLnBrk="0" hangingPunct="1">
              <a:lnSpc>
                <a:spcPct val="100000"/>
              </a:lnSpc>
              <a:spcBef>
                <a:spcPts val="600"/>
              </a:spcBef>
              <a:spcAft>
                <a:spcPts val="300"/>
              </a:spcAft>
              <a:buClr>
                <a:schemeClr val="tx1"/>
              </a:buClr>
              <a:buSzPct val="130000"/>
              <a:buFontTx/>
              <a:buNone/>
              <a:defRPr lang="en-US" sz="5400" b="1" i="0" kern="1200" dirty="0" smtClean="0">
                <a:solidFill>
                  <a:schemeClr val="bg1"/>
                </a:solidFill>
                <a:latin typeface="Segoe UI" panose="020B0502040204020203" pitchFamily="34" charset="0"/>
                <a:ea typeface="+mn-ea"/>
                <a:cs typeface="Segoe UI" panose="020B0502040204020203" pitchFamily="34" charset="0"/>
              </a:defRPr>
            </a:lvl1pPr>
            <a:lvl2pPr marL="0" indent="-228600" algn="ctr" defTabSz="914400" rtl="0" eaLnBrk="1" latinLnBrk="0" hangingPunct="1">
              <a:lnSpc>
                <a:spcPct val="100000"/>
              </a:lnSpc>
              <a:spcBef>
                <a:spcPts val="600"/>
              </a:spcBef>
              <a:spcAft>
                <a:spcPts val="300"/>
              </a:spcAft>
              <a:buClr>
                <a:schemeClr val="tx1"/>
              </a:buClr>
              <a:buFont typeface="Segoe UI" panose="020B0502040204020203" pitchFamily="34" charset="0"/>
              <a:buChar char="–"/>
              <a:defRPr lang="en-US" sz="5400" b="1" i="0" kern="1200" dirty="0" smtClean="0">
                <a:solidFill>
                  <a:schemeClr val="bg1"/>
                </a:solidFill>
                <a:latin typeface="Segoe UI" panose="020B0502040204020203" pitchFamily="34" charset="0"/>
                <a:ea typeface="+mn-ea"/>
                <a:cs typeface="Segoe UI" panose="020B0502040204020203" pitchFamily="34" charset="0"/>
              </a:defRPr>
            </a:lvl2pPr>
            <a:lvl3pPr marL="0" indent="-228600" algn="ctr" defTabSz="914400" rtl="0" eaLnBrk="1" latinLnBrk="0" hangingPunct="1">
              <a:lnSpc>
                <a:spcPct val="100000"/>
              </a:lnSpc>
              <a:spcBef>
                <a:spcPts val="600"/>
              </a:spcBef>
              <a:spcAft>
                <a:spcPts val="300"/>
              </a:spcAft>
              <a:buClr>
                <a:schemeClr val="tx1"/>
              </a:buClr>
              <a:buSzPct val="100000"/>
              <a:buFont typeface="Courier New" panose="02070309020205020404" pitchFamily="49" charset="0"/>
              <a:buChar char="o"/>
              <a:defRPr lang="en-US" sz="5400" b="1" i="0" kern="1200" dirty="0" smtClean="0">
                <a:solidFill>
                  <a:schemeClr val="bg1"/>
                </a:solidFill>
                <a:latin typeface="Segoe UI" panose="020B0502040204020203" pitchFamily="34" charset="0"/>
                <a:ea typeface="+mn-ea"/>
                <a:cs typeface="Segoe UI" panose="020B0502040204020203" pitchFamily="34" charset="0"/>
              </a:defRPr>
            </a:lvl3pPr>
            <a:lvl4pPr marL="0" indent="-228600" algn="ctr" defTabSz="914400" rtl="0" eaLnBrk="1" latinLnBrk="0" hangingPunct="1">
              <a:lnSpc>
                <a:spcPct val="100000"/>
              </a:lnSpc>
              <a:spcBef>
                <a:spcPts val="600"/>
              </a:spcBef>
              <a:spcAft>
                <a:spcPts val="300"/>
              </a:spcAft>
              <a:buClr>
                <a:schemeClr val="tx1"/>
              </a:buClr>
              <a:buFont typeface="Arial" panose="020B0604020202020204" pitchFamily="34" charset="0"/>
              <a:buChar char="•"/>
              <a:defRPr lang="en-US" sz="5400" b="1" i="0" kern="1200" dirty="0" smtClean="0">
                <a:solidFill>
                  <a:schemeClr val="bg1"/>
                </a:solidFill>
                <a:latin typeface="Segoe UI" panose="020B0502040204020203" pitchFamily="34" charset="0"/>
                <a:ea typeface="+mn-ea"/>
                <a:cs typeface="Segoe UI" panose="020B0502040204020203" pitchFamily="34" charset="0"/>
              </a:defRPr>
            </a:lvl4pPr>
            <a:lvl5pPr marL="0" indent="0" algn="ctr" defTabSz="914400" rtl="0" eaLnBrk="1" latinLnBrk="0" hangingPunct="1">
              <a:lnSpc>
                <a:spcPct val="100000"/>
              </a:lnSpc>
              <a:spcBef>
                <a:spcPts val="600"/>
              </a:spcBef>
              <a:spcAft>
                <a:spcPts val="300"/>
              </a:spcAft>
              <a:buClr>
                <a:schemeClr val="tx1"/>
              </a:buClr>
              <a:buFont typeface="Arial" panose="020B0604020202020204" pitchFamily="34" charset="0"/>
              <a:buNone/>
              <a:defRPr lang="en-IN" sz="5400" b="1" i="0" kern="1200" dirty="0">
                <a:solidFill>
                  <a:schemeClr val="bg1"/>
                </a:solidFill>
                <a:latin typeface="Segoe UI" panose="020B0502040204020203" pitchFamily="34" charset="0"/>
                <a:ea typeface="+mn-ea"/>
                <a:cs typeface="Segoe UI" panose="020B0502040204020203" pitchFamily="34" charset="0"/>
              </a:defRPr>
            </a:lvl5pPr>
            <a:lvl6pPr marL="1944000" indent="-342000" algn="l" defTabSz="914400" rtl="0" eaLnBrk="1" latinLnBrk="0" hangingPunct="1">
              <a:lnSpc>
                <a:spcPct val="90000"/>
              </a:lnSpc>
              <a:spcBef>
                <a:spcPts val="800"/>
              </a:spcBef>
              <a:buClr>
                <a:schemeClr val="tx1"/>
              </a:buClr>
              <a:buFont typeface="Arial" panose="020B0604020202020204" pitchFamily="34" charset="0"/>
              <a:buChar char="•"/>
              <a:defRPr sz="1600" b="0" i="0" kern="1200">
                <a:solidFill>
                  <a:schemeClr val="tx1"/>
                </a:solidFill>
                <a:latin typeface="+mj-lt"/>
                <a:ea typeface="Lato" panose="020F0502020204030203" pitchFamily="34" charset="0"/>
                <a:cs typeface="Poppins" panose="00000500000000000000" pitchFamily="50" charset="0"/>
              </a:defRPr>
            </a:lvl6pPr>
            <a:lvl7pPr marL="2268000" indent="-342000" algn="l" defTabSz="914400" rtl="0" eaLnBrk="1" latinLnBrk="0" hangingPunct="1">
              <a:lnSpc>
                <a:spcPct val="90000"/>
              </a:lnSpc>
              <a:spcBef>
                <a:spcPts val="800"/>
              </a:spcBef>
              <a:buClr>
                <a:schemeClr val="tx1"/>
              </a:buClr>
              <a:buFont typeface="Arial" panose="020B0604020202020204" pitchFamily="34" charset="0"/>
              <a:buChar char="•"/>
              <a:defRPr sz="1600" b="0" i="0" kern="1200">
                <a:solidFill>
                  <a:schemeClr val="tx1"/>
                </a:solidFill>
                <a:latin typeface="+mn-lt"/>
                <a:ea typeface="Lato" panose="020F0502020204030203" pitchFamily="34" charset="0"/>
                <a:cs typeface="Poppins" panose="00000500000000000000" pitchFamily="50" charset="0"/>
              </a:defRPr>
            </a:lvl7pPr>
            <a:lvl8pPr marL="2592000" indent="-342000" algn="l" defTabSz="914400" rtl="0" eaLnBrk="1" latinLnBrk="0" hangingPunct="1">
              <a:lnSpc>
                <a:spcPct val="90000"/>
              </a:lnSpc>
              <a:spcBef>
                <a:spcPts val="800"/>
              </a:spcBef>
              <a:buClr>
                <a:srgbClr val="E0044E"/>
              </a:buClr>
              <a:buFont typeface="Arial" panose="020B0604020202020204" pitchFamily="34" charset="0"/>
              <a:buChar char="•"/>
              <a:defRPr sz="1600" b="0" i="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800" dirty="0"/>
              <a:t>Thank You</a:t>
            </a:r>
          </a:p>
        </p:txBody>
      </p:sp>
      <p:sp>
        <p:nvSpPr>
          <p:cNvPr id="19" name="Text Placeholder 18">
            <a:extLst>
              <a:ext uri="{FF2B5EF4-FFF2-40B4-BE49-F238E27FC236}">
                <a16:creationId xmlns:a16="http://schemas.microsoft.com/office/drawing/2014/main" id="{6E36F3F2-9155-013A-BB1B-D997DA95D3ED}"/>
              </a:ext>
            </a:extLst>
          </p:cNvPr>
          <p:cNvSpPr>
            <a:spLocks noGrp="1"/>
          </p:cNvSpPr>
          <p:nvPr>
            <p:ph type="body" sz="quarter" idx="10"/>
          </p:nvPr>
        </p:nvSpPr>
        <p:spPr>
          <a:xfrm>
            <a:off x="717500" y="5230425"/>
            <a:ext cx="5487357" cy="859536"/>
          </a:xfrm>
          <a:prstGeom prst="rect">
            <a:avLst/>
          </a:prstGeom>
        </p:spPr>
        <p:txBody>
          <a:bodyPr/>
          <a:lstStyle>
            <a:lvl1pPr marL="0" indent="0" algn="ctr">
              <a:buNone/>
              <a:defRPr lang="en-US" dirty="0">
                <a:solidFill>
                  <a:schemeClr val="bg1"/>
                </a:solidFill>
              </a:defRPr>
            </a:lvl1pPr>
            <a:lvl2pPr marL="104470" indent="0">
              <a:buNone/>
              <a:defRPr sz="548">
                <a:solidFill>
                  <a:schemeClr val="bg1"/>
                </a:solidFill>
              </a:defRPr>
            </a:lvl2pPr>
            <a:lvl3pPr marL="208940" indent="0">
              <a:buNone/>
              <a:defRPr sz="548">
                <a:solidFill>
                  <a:schemeClr val="bg1"/>
                </a:solidFill>
              </a:defRPr>
            </a:lvl3pPr>
            <a:lvl4pPr marL="313409" indent="0">
              <a:buNone/>
              <a:defRPr sz="548">
                <a:solidFill>
                  <a:schemeClr val="bg1"/>
                </a:solidFill>
              </a:defRPr>
            </a:lvl4pPr>
            <a:lvl5pPr marL="417879" indent="0">
              <a:buNone/>
              <a:defRPr sz="548">
                <a:solidFill>
                  <a:schemeClr val="bg1"/>
                </a:solidFill>
              </a:defRPr>
            </a:lvl5pPr>
          </a:lstStyle>
          <a:p>
            <a:pPr lvl="0"/>
            <a:r>
              <a:rPr lang="en-US" dirty="0"/>
              <a:t>Click to edit Master text styles</a:t>
            </a:r>
          </a:p>
        </p:txBody>
      </p:sp>
      <p:grpSp>
        <p:nvGrpSpPr>
          <p:cNvPr id="4" name="Group 3">
            <a:extLst>
              <a:ext uri="{FF2B5EF4-FFF2-40B4-BE49-F238E27FC236}">
                <a16:creationId xmlns:a16="http://schemas.microsoft.com/office/drawing/2014/main" id="{68C6B989-1674-5B98-EFF9-30984452F5AB}"/>
              </a:ext>
            </a:extLst>
          </p:cNvPr>
          <p:cNvGrpSpPr/>
          <p:nvPr userDrawn="1"/>
        </p:nvGrpSpPr>
        <p:grpSpPr>
          <a:xfrm>
            <a:off x="321470" y="804663"/>
            <a:ext cx="1904999" cy="195571"/>
            <a:chOff x="9848850" y="557074"/>
            <a:chExt cx="1904999" cy="195571"/>
          </a:xfrm>
          <a:solidFill>
            <a:schemeClr val="bg1"/>
          </a:solidFill>
        </p:grpSpPr>
        <p:sp>
          <p:nvSpPr>
            <p:cNvPr id="5" name="Freeform: Shape 4">
              <a:extLst>
                <a:ext uri="{FF2B5EF4-FFF2-40B4-BE49-F238E27FC236}">
                  <a16:creationId xmlns:a16="http://schemas.microsoft.com/office/drawing/2014/main" id="{2343E0B3-0C8E-529B-1668-65BB4FBB8A0A}"/>
                </a:ext>
              </a:extLst>
            </p:cNvPr>
            <p:cNvSpPr/>
            <p:nvPr/>
          </p:nvSpPr>
          <p:spPr>
            <a:xfrm>
              <a:off x="9848850" y="560843"/>
              <a:ext cx="122454" cy="188307"/>
            </a:xfrm>
            <a:custGeom>
              <a:avLst/>
              <a:gdLst>
                <a:gd name="connsiteX0" fmla="*/ 0 w 122454"/>
                <a:gd name="connsiteY0" fmla="*/ 0 h 188307"/>
                <a:gd name="connsiteX1" fmla="*/ 0 w 122454"/>
                <a:gd name="connsiteY1" fmla="*/ 188307 h 188307"/>
                <a:gd name="connsiteX2" fmla="*/ 122455 w 122454"/>
                <a:gd name="connsiteY2" fmla="*/ 188307 h 188307"/>
                <a:gd name="connsiteX3" fmla="*/ 122455 w 122454"/>
                <a:gd name="connsiteY3" fmla="*/ 157813 h 188307"/>
                <a:gd name="connsiteX4" fmla="*/ 33235 w 122454"/>
                <a:gd name="connsiteY4" fmla="*/ 157813 h 188307"/>
                <a:gd name="connsiteX5" fmla="*/ 33235 w 122454"/>
                <a:gd name="connsiteY5" fmla="*/ 112792 h 188307"/>
                <a:gd name="connsiteX6" fmla="*/ 114163 w 122454"/>
                <a:gd name="connsiteY6" fmla="*/ 112792 h 188307"/>
                <a:gd name="connsiteX7" fmla="*/ 114163 w 122454"/>
                <a:gd name="connsiteY7" fmla="*/ 83327 h 188307"/>
                <a:gd name="connsiteX8" fmla="*/ 33235 w 122454"/>
                <a:gd name="connsiteY8" fmla="*/ 83327 h 188307"/>
                <a:gd name="connsiteX9" fmla="*/ 33235 w 122454"/>
                <a:gd name="connsiteY9" fmla="*/ 30562 h 188307"/>
                <a:gd name="connsiteX10" fmla="*/ 122455 w 122454"/>
                <a:gd name="connsiteY10" fmla="*/ 30562 h 188307"/>
                <a:gd name="connsiteX11" fmla="*/ 122455 w 122454"/>
                <a:gd name="connsiteY11" fmla="*/ 0 h 188307"/>
                <a:gd name="connsiteX12" fmla="*/ 0 w 122454"/>
                <a:gd name="connsiteY12" fmla="*/ 0 h 18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454" h="188307">
                  <a:moveTo>
                    <a:pt x="0" y="0"/>
                  </a:moveTo>
                  <a:lnTo>
                    <a:pt x="0" y="188307"/>
                  </a:lnTo>
                  <a:lnTo>
                    <a:pt x="122455" y="188307"/>
                  </a:lnTo>
                  <a:lnTo>
                    <a:pt x="122455" y="157813"/>
                  </a:lnTo>
                  <a:lnTo>
                    <a:pt x="33235" y="157813"/>
                  </a:lnTo>
                  <a:lnTo>
                    <a:pt x="33235" y="112792"/>
                  </a:lnTo>
                  <a:lnTo>
                    <a:pt x="114163" y="112792"/>
                  </a:lnTo>
                  <a:lnTo>
                    <a:pt x="114163" y="83327"/>
                  </a:lnTo>
                  <a:lnTo>
                    <a:pt x="33235" y="83327"/>
                  </a:lnTo>
                  <a:lnTo>
                    <a:pt x="33235" y="30562"/>
                  </a:lnTo>
                  <a:lnTo>
                    <a:pt x="122455" y="30562"/>
                  </a:lnTo>
                  <a:lnTo>
                    <a:pt x="122455" y="0"/>
                  </a:lnTo>
                  <a:lnTo>
                    <a:pt x="0" y="0"/>
                  </a:lnTo>
                  <a:close/>
                </a:path>
              </a:pathLst>
            </a:custGeom>
            <a:grpFill/>
            <a:ln w="6853" cap="flat">
              <a:noFill/>
              <a:prstDash val="solid"/>
              <a:miter/>
            </a:ln>
          </p:spPr>
          <p:txBody>
            <a:bodyPr rtlCol="0" anchor="ctr"/>
            <a:lstStyle/>
            <a:p>
              <a:endParaRPr lang="en-GB" dirty="0"/>
            </a:p>
          </p:txBody>
        </p:sp>
        <p:sp>
          <p:nvSpPr>
            <p:cNvPr id="6" name="Freeform: Shape 5">
              <a:extLst>
                <a:ext uri="{FF2B5EF4-FFF2-40B4-BE49-F238E27FC236}">
                  <a16:creationId xmlns:a16="http://schemas.microsoft.com/office/drawing/2014/main" id="{B1841C6E-10EB-9AAC-DE22-1A0D43DC50D3}"/>
                </a:ext>
              </a:extLst>
            </p:cNvPr>
            <p:cNvSpPr/>
            <p:nvPr/>
          </p:nvSpPr>
          <p:spPr>
            <a:xfrm>
              <a:off x="9998097" y="560843"/>
              <a:ext cx="185908" cy="190705"/>
            </a:xfrm>
            <a:custGeom>
              <a:avLst/>
              <a:gdLst>
                <a:gd name="connsiteX0" fmla="*/ 151098 w 185908"/>
                <a:gd name="connsiteY0" fmla="*/ 0 h 190705"/>
                <a:gd name="connsiteX1" fmla="*/ 93263 w 185908"/>
                <a:gd name="connsiteY1" fmla="*/ 128622 h 190705"/>
                <a:gd name="connsiteX2" fmla="*/ 35633 w 185908"/>
                <a:gd name="connsiteY2" fmla="*/ 0 h 190705"/>
                <a:gd name="connsiteX3" fmla="*/ 0 w 185908"/>
                <a:gd name="connsiteY3" fmla="*/ 0 h 190705"/>
                <a:gd name="connsiteX4" fmla="*/ 87301 w 185908"/>
                <a:gd name="connsiteY4" fmla="*/ 190706 h 190705"/>
                <a:gd name="connsiteX5" fmla="*/ 98608 w 185908"/>
                <a:gd name="connsiteY5" fmla="*/ 190706 h 190705"/>
                <a:gd name="connsiteX6" fmla="*/ 185909 w 185908"/>
                <a:gd name="connsiteY6" fmla="*/ 0 h 190705"/>
                <a:gd name="connsiteX7" fmla="*/ 151098 w 185908"/>
                <a:gd name="connsiteY7" fmla="*/ 0 h 190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5908" h="190705">
                  <a:moveTo>
                    <a:pt x="151098" y="0"/>
                  </a:moveTo>
                  <a:lnTo>
                    <a:pt x="93263" y="128622"/>
                  </a:lnTo>
                  <a:lnTo>
                    <a:pt x="35633" y="0"/>
                  </a:lnTo>
                  <a:lnTo>
                    <a:pt x="0" y="0"/>
                  </a:lnTo>
                  <a:lnTo>
                    <a:pt x="87301" y="190706"/>
                  </a:lnTo>
                  <a:lnTo>
                    <a:pt x="98608" y="190706"/>
                  </a:lnTo>
                  <a:lnTo>
                    <a:pt x="185909" y="0"/>
                  </a:lnTo>
                  <a:lnTo>
                    <a:pt x="151098" y="0"/>
                  </a:lnTo>
                  <a:close/>
                </a:path>
              </a:pathLst>
            </a:custGeom>
            <a:grpFill/>
            <a:ln w="6853" cap="flat">
              <a:noFill/>
              <a:prstDash val="solid"/>
              <a:miter/>
            </a:ln>
          </p:spPr>
          <p:txBody>
            <a:bodyPr rtlCol="0" anchor="ctr"/>
            <a:lstStyle/>
            <a:p>
              <a:endParaRPr lang="en-GB" dirty="0"/>
            </a:p>
          </p:txBody>
        </p:sp>
        <p:sp>
          <p:nvSpPr>
            <p:cNvPr id="8" name="Freeform: Shape 7">
              <a:extLst>
                <a:ext uri="{FF2B5EF4-FFF2-40B4-BE49-F238E27FC236}">
                  <a16:creationId xmlns:a16="http://schemas.microsoft.com/office/drawing/2014/main" id="{8A48BBBF-C15D-4436-2EFF-FB640ED38D46}"/>
                </a:ext>
              </a:extLst>
            </p:cNvPr>
            <p:cNvSpPr/>
            <p:nvPr/>
          </p:nvSpPr>
          <p:spPr>
            <a:xfrm>
              <a:off x="10165231" y="559199"/>
              <a:ext cx="184606" cy="190020"/>
            </a:xfrm>
            <a:custGeom>
              <a:avLst/>
              <a:gdLst>
                <a:gd name="connsiteX0" fmla="*/ 90701 w 184606"/>
                <a:gd name="connsiteY0" fmla="*/ 60490 h 190020"/>
                <a:gd name="connsiteX1" fmla="*/ 119345 w 184606"/>
                <a:gd name="connsiteY1" fmla="*/ 125314 h 190020"/>
                <a:gd name="connsiteX2" fmla="*/ 61989 w 184606"/>
                <a:gd name="connsiteY2" fmla="*/ 125314 h 190020"/>
                <a:gd name="connsiteX3" fmla="*/ 87481 w 184606"/>
                <a:gd name="connsiteY3" fmla="*/ -635 h 190020"/>
                <a:gd name="connsiteX4" fmla="*/ -985 w 184606"/>
                <a:gd name="connsiteY4" fmla="*/ 189385 h 190020"/>
                <a:gd name="connsiteX5" fmla="*/ 33826 w 184606"/>
                <a:gd name="connsiteY5" fmla="*/ 189385 h 190020"/>
                <a:gd name="connsiteX6" fmla="*/ 50203 w 184606"/>
                <a:gd name="connsiteY6" fmla="*/ 151833 h 190020"/>
                <a:gd name="connsiteX7" fmla="*/ 131131 w 184606"/>
                <a:gd name="connsiteY7" fmla="*/ 151833 h 190020"/>
                <a:gd name="connsiteX8" fmla="*/ 147714 w 184606"/>
                <a:gd name="connsiteY8" fmla="*/ 189385 h 190020"/>
                <a:gd name="connsiteX9" fmla="*/ 183622 w 184606"/>
                <a:gd name="connsiteY9" fmla="*/ 189385 h 190020"/>
                <a:gd name="connsiteX10" fmla="*/ 95155 w 184606"/>
                <a:gd name="connsiteY10" fmla="*/ -635 h 19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606" h="190020">
                  <a:moveTo>
                    <a:pt x="90701" y="60490"/>
                  </a:moveTo>
                  <a:lnTo>
                    <a:pt x="119345" y="125314"/>
                  </a:lnTo>
                  <a:lnTo>
                    <a:pt x="61989" y="125314"/>
                  </a:lnTo>
                  <a:close/>
                  <a:moveTo>
                    <a:pt x="87481" y="-635"/>
                  </a:moveTo>
                  <a:lnTo>
                    <a:pt x="-985" y="189385"/>
                  </a:lnTo>
                  <a:lnTo>
                    <a:pt x="33826" y="189385"/>
                  </a:lnTo>
                  <a:lnTo>
                    <a:pt x="50203" y="151833"/>
                  </a:lnTo>
                  <a:lnTo>
                    <a:pt x="131131" y="151833"/>
                  </a:lnTo>
                  <a:lnTo>
                    <a:pt x="147714" y="189385"/>
                  </a:lnTo>
                  <a:lnTo>
                    <a:pt x="183622" y="189385"/>
                  </a:lnTo>
                  <a:lnTo>
                    <a:pt x="95155" y="-635"/>
                  </a:lnTo>
                  <a:close/>
                </a:path>
              </a:pathLst>
            </a:custGeom>
            <a:grpFill/>
            <a:ln w="6853" cap="flat">
              <a:noFill/>
              <a:prstDash val="solid"/>
              <a:miter/>
            </a:ln>
          </p:spPr>
          <p:txBody>
            <a:bodyPr rtlCol="0" anchor="ctr"/>
            <a:lstStyle/>
            <a:p>
              <a:endParaRPr lang="en-GB" dirty="0"/>
            </a:p>
          </p:txBody>
        </p:sp>
        <p:sp>
          <p:nvSpPr>
            <p:cNvPr id="10" name="Freeform: Shape 9">
              <a:extLst>
                <a:ext uri="{FF2B5EF4-FFF2-40B4-BE49-F238E27FC236}">
                  <a16:creationId xmlns:a16="http://schemas.microsoft.com/office/drawing/2014/main" id="{90BCE9B6-4C2E-7281-9735-73BFB7D864C3}"/>
                </a:ext>
              </a:extLst>
            </p:cNvPr>
            <p:cNvSpPr/>
            <p:nvPr/>
          </p:nvSpPr>
          <p:spPr>
            <a:xfrm>
              <a:off x="10381222" y="560843"/>
              <a:ext cx="122385" cy="188307"/>
            </a:xfrm>
            <a:custGeom>
              <a:avLst/>
              <a:gdLst>
                <a:gd name="connsiteX0" fmla="*/ 0 w 122385"/>
                <a:gd name="connsiteY0" fmla="*/ 0 h 188307"/>
                <a:gd name="connsiteX1" fmla="*/ 0 w 122385"/>
                <a:gd name="connsiteY1" fmla="*/ 188307 h 188307"/>
                <a:gd name="connsiteX2" fmla="*/ 122386 w 122385"/>
                <a:gd name="connsiteY2" fmla="*/ 188307 h 188307"/>
                <a:gd name="connsiteX3" fmla="*/ 122386 w 122385"/>
                <a:gd name="connsiteY3" fmla="*/ 157813 h 188307"/>
                <a:gd name="connsiteX4" fmla="*/ 33166 w 122385"/>
                <a:gd name="connsiteY4" fmla="*/ 157813 h 188307"/>
                <a:gd name="connsiteX5" fmla="*/ 33166 w 122385"/>
                <a:gd name="connsiteY5" fmla="*/ 0 h 188307"/>
                <a:gd name="connsiteX6" fmla="*/ 0 w 122385"/>
                <a:gd name="connsiteY6" fmla="*/ 0 h 18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85" h="188307">
                  <a:moveTo>
                    <a:pt x="0" y="0"/>
                  </a:moveTo>
                  <a:lnTo>
                    <a:pt x="0" y="188307"/>
                  </a:lnTo>
                  <a:lnTo>
                    <a:pt x="122386" y="188307"/>
                  </a:lnTo>
                  <a:lnTo>
                    <a:pt x="122386" y="157813"/>
                  </a:lnTo>
                  <a:lnTo>
                    <a:pt x="33166" y="157813"/>
                  </a:lnTo>
                  <a:lnTo>
                    <a:pt x="33166" y="0"/>
                  </a:lnTo>
                  <a:lnTo>
                    <a:pt x="0" y="0"/>
                  </a:lnTo>
                  <a:close/>
                </a:path>
              </a:pathLst>
            </a:custGeom>
            <a:grpFill/>
            <a:ln w="6853" cap="flat">
              <a:noFill/>
              <a:prstDash val="solid"/>
              <a:miter/>
            </a:ln>
          </p:spPr>
          <p:txBody>
            <a:bodyPr rtlCol="0" anchor="ctr"/>
            <a:lstStyle/>
            <a:p>
              <a:endParaRPr lang="en-GB" dirty="0"/>
            </a:p>
          </p:txBody>
        </p:sp>
        <p:sp>
          <p:nvSpPr>
            <p:cNvPr id="11" name="Freeform: Shape 10">
              <a:extLst>
                <a:ext uri="{FF2B5EF4-FFF2-40B4-BE49-F238E27FC236}">
                  <a16:creationId xmlns:a16="http://schemas.microsoft.com/office/drawing/2014/main" id="{3C575C5A-10F0-0907-08F2-3BDDAEB443BD}"/>
                </a:ext>
              </a:extLst>
            </p:cNvPr>
            <p:cNvSpPr/>
            <p:nvPr/>
          </p:nvSpPr>
          <p:spPr>
            <a:xfrm>
              <a:off x="10530744" y="560844"/>
              <a:ext cx="157059" cy="191801"/>
            </a:xfrm>
            <a:custGeom>
              <a:avLst/>
              <a:gdLst>
                <a:gd name="connsiteX0" fmla="*/ -985 w 157059"/>
                <a:gd name="connsiteY0" fmla="*/ -635 h 191801"/>
                <a:gd name="connsiteX1" fmla="*/ 32250 w 157059"/>
                <a:gd name="connsiteY1" fmla="*/ -635 h 191801"/>
                <a:gd name="connsiteX2" fmla="*/ 32250 w 157059"/>
                <a:gd name="connsiteY2" fmla="*/ 109759 h 191801"/>
                <a:gd name="connsiteX3" fmla="*/ 76997 w 157059"/>
                <a:gd name="connsiteY3" fmla="*/ 160673 h 191801"/>
                <a:gd name="connsiteX4" fmla="*/ 122840 w 157059"/>
                <a:gd name="connsiteY4" fmla="*/ 109484 h 191801"/>
                <a:gd name="connsiteX5" fmla="*/ 122840 w 157059"/>
                <a:gd name="connsiteY5" fmla="*/ -635 h 191801"/>
                <a:gd name="connsiteX6" fmla="*/ 156074 w 157059"/>
                <a:gd name="connsiteY6" fmla="*/ -635 h 191801"/>
                <a:gd name="connsiteX7" fmla="*/ 156074 w 157059"/>
                <a:gd name="connsiteY7" fmla="*/ 109759 h 191801"/>
                <a:gd name="connsiteX8" fmla="*/ 76997 w 157059"/>
                <a:gd name="connsiteY8" fmla="*/ 191167 h 191801"/>
                <a:gd name="connsiteX9" fmla="*/ -985 w 157059"/>
                <a:gd name="connsiteY9" fmla="*/ 109759 h 191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059" h="191801">
                  <a:moveTo>
                    <a:pt x="-985" y="-635"/>
                  </a:moveTo>
                  <a:lnTo>
                    <a:pt x="32250" y="-635"/>
                  </a:lnTo>
                  <a:lnTo>
                    <a:pt x="32250" y="109759"/>
                  </a:lnTo>
                  <a:cubicBezTo>
                    <a:pt x="32250" y="145666"/>
                    <a:pt x="48627" y="160673"/>
                    <a:pt x="76997" y="160673"/>
                  </a:cubicBezTo>
                  <a:cubicBezTo>
                    <a:pt x="105366" y="160673"/>
                    <a:pt x="122840" y="145666"/>
                    <a:pt x="122840" y="109484"/>
                  </a:cubicBezTo>
                  <a:lnTo>
                    <a:pt x="122840" y="-635"/>
                  </a:lnTo>
                  <a:lnTo>
                    <a:pt x="156074" y="-635"/>
                  </a:lnTo>
                  <a:lnTo>
                    <a:pt x="156074" y="109759"/>
                  </a:lnTo>
                  <a:cubicBezTo>
                    <a:pt x="156074" y="166018"/>
                    <a:pt x="124142" y="191167"/>
                    <a:pt x="76997" y="191167"/>
                  </a:cubicBezTo>
                  <a:cubicBezTo>
                    <a:pt x="29851" y="191167"/>
                    <a:pt x="-985" y="166018"/>
                    <a:pt x="-985" y="109759"/>
                  </a:cubicBezTo>
                  <a:close/>
                </a:path>
              </a:pathLst>
            </a:custGeom>
            <a:grpFill/>
            <a:ln w="6853" cap="flat">
              <a:noFill/>
              <a:prstDash val="solid"/>
              <a:miter/>
            </a:ln>
          </p:spPr>
          <p:txBody>
            <a:bodyPr rtlCol="0" anchor="ctr"/>
            <a:lstStyle/>
            <a:p>
              <a:endParaRPr lang="en-GB" dirty="0"/>
            </a:p>
          </p:txBody>
        </p:sp>
        <p:sp>
          <p:nvSpPr>
            <p:cNvPr id="12" name="Freeform: Shape 11">
              <a:extLst>
                <a:ext uri="{FF2B5EF4-FFF2-40B4-BE49-F238E27FC236}">
                  <a16:creationId xmlns:a16="http://schemas.microsoft.com/office/drawing/2014/main" id="{4AC8AAFE-D4FA-F26C-4D7A-8D86A22EEA08}"/>
                </a:ext>
              </a:extLst>
            </p:cNvPr>
            <p:cNvSpPr/>
            <p:nvPr/>
          </p:nvSpPr>
          <p:spPr>
            <a:xfrm>
              <a:off x="10738717" y="560432"/>
              <a:ext cx="122454" cy="188375"/>
            </a:xfrm>
            <a:custGeom>
              <a:avLst/>
              <a:gdLst>
                <a:gd name="connsiteX0" fmla="*/ 0 w 122454"/>
                <a:gd name="connsiteY0" fmla="*/ 0 h 188375"/>
                <a:gd name="connsiteX1" fmla="*/ 0 w 122454"/>
                <a:gd name="connsiteY1" fmla="*/ 188376 h 188375"/>
                <a:gd name="connsiteX2" fmla="*/ 122454 w 122454"/>
                <a:gd name="connsiteY2" fmla="*/ 188376 h 188375"/>
                <a:gd name="connsiteX3" fmla="*/ 122454 w 122454"/>
                <a:gd name="connsiteY3" fmla="*/ 157813 h 188375"/>
                <a:gd name="connsiteX4" fmla="*/ 33235 w 122454"/>
                <a:gd name="connsiteY4" fmla="*/ 157813 h 188375"/>
                <a:gd name="connsiteX5" fmla="*/ 33235 w 122454"/>
                <a:gd name="connsiteY5" fmla="*/ 112792 h 188375"/>
                <a:gd name="connsiteX6" fmla="*/ 114094 w 122454"/>
                <a:gd name="connsiteY6" fmla="*/ 112792 h 188375"/>
                <a:gd name="connsiteX7" fmla="*/ 114094 w 122454"/>
                <a:gd name="connsiteY7" fmla="*/ 83327 h 188375"/>
                <a:gd name="connsiteX8" fmla="*/ 33235 w 122454"/>
                <a:gd name="connsiteY8" fmla="*/ 83327 h 188375"/>
                <a:gd name="connsiteX9" fmla="*/ 33235 w 122454"/>
                <a:gd name="connsiteY9" fmla="*/ 30562 h 188375"/>
                <a:gd name="connsiteX10" fmla="*/ 122454 w 122454"/>
                <a:gd name="connsiteY10" fmla="*/ 30562 h 188375"/>
                <a:gd name="connsiteX11" fmla="*/ 122454 w 122454"/>
                <a:gd name="connsiteY11" fmla="*/ 0 h 188375"/>
                <a:gd name="connsiteX12" fmla="*/ 0 w 122454"/>
                <a:gd name="connsiteY12" fmla="*/ 0 h 18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454" h="188375">
                  <a:moveTo>
                    <a:pt x="0" y="0"/>
                  </a:moveTo>
                  <a:lnTo>
                    <a:pt x="0" y="188376"/>
                  </a:lnTo>
                  <a:lnTo>
                    <a:pt x="122454" y="188376"/>
                  </a:lnTo>
                  <a:lnTo>
                    <a:pt x="122454" y="157813"/>
                  </a:lnTo>
                  <a:lnTo>
                    <a:pt x="33235" y="157813"/>
                  </a:lnTo>
                  <a:lnTo>
                    <a:pt x="33235" y="112792"/>
                  </a:lnTo>
                  <a:lnTo>
                    <a:pt x="114094" y="112792"/>
                  </a:lnTo>
                  <a:lnTo>
                    <a:pt x="114094" y="83327"/>
                  </a:lnTo>
                  <a:lnTo>
                    <a:pt x="33235" y="83327"/>
                  </a:lnTo>
                  <a:lnTo>
                    <a:pt x="33235" y="30562"/>
                  </a:lnTo>
                  <a:lnTo>
                    <a:pt x="122454" y="30562"/>
                  </a:lnTo>
                  <a:lnTo>
                    <a:pt x="122454" y="0"/>
                  </a:lnTo>
                  <a:lnTo>
                    <a:pt x="0" y="0"/>
                  </a:lnTo>
                  <a:close/>
                </a:path>
              </a:pathLst>
            </a:custGeom>
            <a:grpFill/>
            <a:ln w="6853" cap="flat">
              <a:noFill/>
              <a:prstDash val="solid"/>
              <a:miter/>
            </a:ln>
          </p:spPr>
          <p:txBody>
            <a:bodyPr rtlCol="0" anchor="ctr"/>
            <a:lstStyle/>
            <a:p>
              <a:endParaRPr lang="en-GB" dirty="0"/>
            </a:p>
          </p:txBody>
        </p:sp>
        <p:sp>
          <p:nvSpPr>
            <p:cNvPr id="13" name="Freeform: Shape 12">
              <a:extLst>
                <a:ext uri="{FF2B5EF4-FFF2-40B4-BE49-F238E27FC236}">
                  <a16:creationId xmlns:a16="http://schemas.microsoft.com/office/drawing/2014/main" id="{01566405-A092-FA24-A352-513A161DB1F4}"/>
                </a:ext>
              </a:extLst>
            </p:cNvPr>
            <p:cNvSpPr/>
            <p:nvPr/>
          </p:nvSpPr>
          <p:spPr>
            <a:xfrm>
              <a:off x="10903178" y="557074"/>
              <a:ext cx="128896" cy="194954"/>
            </a:xfrm>
            <a:custGeom>
              <a:avLst/>
              <a:gdLst>
                <a:gd name="connsiteX0" fmla="*/ 60688 w 128896"/>
                <a:gd name="connsiteY0" fmla="*/ 194319 h 194954"/>
                <a:gd name="connsiteX1" fmla="*/ -985 w 128896"/>
                <a:gd name="connsiteY1" fmla="*/ 176366 h 194954"/>
                <a:gd name="connsiteX2" fmla="*/ 10528 w 128896"/>
                <a:gd name="connsiteY2" fmla="*/ 146352 h 194954"/>
                <a:gd name="connsiteX3" fmla="*/ 61716 w 128896"/>
                <a:gd name="connsiteY3" fmla="*/ 163209 h 194954"/>
                <a:gd name="connsiteX4" fmla="*/ 94060 w 128896"/>
                <a:gd name="connsiteY4" fmla="*/ 140185 h 194954"/>
                <a:gd name="connsiteX5" fmla="*/ 52944 w 128896"/>
                <a:gd name="connsiteY5" fmla="*/ 107498 h 194954"/>
                <a:gd name="connsiteX6" fmla="*/ 3607 w 128896"/>
                <a:gd name="connsiteY6" fmla="*/ 54185 h 194954"/>
                <a:gd name="connsiteX7" fmla="*/ 66855 w 128896"/>
                <a:gd name="connsiteY7" fmla="*/ -635 h 194954"/>
                <a:gd name="connsiteX8" fmla="*/ 118797 w 128896"/>
                <a:gd name="connsiteY8" fmla="*/ 12248 h 194954"/>
                <a:gd name="connsiteX9" fmla="*/ 108108 w 128896"/>
                <a:gd name="connsiteY9" fmla="*/ 41713 h 194954"/>
                <a:gd name="connsiteX10" fmla="*/ 66033 w 128896"/>
                <a:gd name="connsiteY10" fmla="*/ 29105 h 194954"/>
                <a:gd name="connsiteX11" fmla="*/ 37116 w 128896"/>
                <a:gd name="connsiteY11" fmla="*/ 53226 h 194954"/>
                <a:gd name="connsiteX12" fmla="*/ 73776 w 128896"/>
                <a:gd name="connsiteY12" fmla="*/ 82417 h 194954"/>
                <a:gd name="connsiteX13" fmla="*/ 127911 w 128896"/>
                <a:gd name="connsiteY13" fmla="*/ 140047 h 194954"/>
                <a:gd name="connsiteX14" fmla="*/ 60413 w 128896"/>
                <a:gd name="connsiteY14" fmla="*/ 194182 h 194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8896" h="194954">
                  <a:moveTo>
                    <a:pt x="60688" y="194319"/>
                  </a:moveTo>
                  <a:cubicBezTo>
                    <a:pt x="38896" y="193949"/>
                    <a:pt x="17585" y="187748"/>
                    <a:pt x="-985" y="176366"/>
                  </a:cubicBezTo>
                  <a:lnTo>
                    <a:pt x="10528" y="146352"/>
                  </a:lnTo>
                  <a:cubicBezTo>
                    <a:pt x="25603" y="156747"/>
                    <a:pt x="43419" y="162599"/>
                    <a:pt x="61716" y="163209"/>
                  </a:cubicBezTo>
                  <a:cubicBezTo>
                    <a:pt x="83918" y="163209"/>
                    <a:pt x="94060" y="152245"/>
                    <a:pt x="94060" y="140185"/>
                  </a:cubicBezTo>
                  <a:cubicBezTo>
                    <a:pt x="94060" y="128124"/>
                    <a:pt x="87207" y="120038"/>
                    <a:pt x="52944" y="107498"/>
                  </a:cubicBezTo>
                  <a:cubicBezTo>
                    <a:pt x="16215" y="93793"/>
                    <a:pt x="3607" y="76662"/>
                    <a:pt x="3607" y="54185"/>
                  </a:cubicBezTo>
                  <a:cubicBezTo>
                    <a:pt x="3607" y="25747"/>
                    <a:pt x="26631" y="-635"/>
                    <a:pt x="66855" y="-635"/>
                  </a:cubicBezTo>
                  <a:cubicBezTo>
                    <a:pt x="84946" y="-669"/>
                    <a:pt x="102831" y="3757"/>
                    <a:pt x="118797" y="12248"/>
                  </a:cubicBezTo>
                  <a:lnTo>
                    <a:pt x="108108" y="41713"/>
                  </a:lnTo>
                  <a:cubicBezTo>
                    <a:pt x="95293" y="34265"/>
                    <a:pt x="80834" y="29948"/>
                    <a:pt x="66033" y="29105"/>
                  </a:cubicBezTo>
                  <a:cubicBezTo>
                    <a:pt x="46229" y="29105"/>
                    <a:pt x="37116" y="40138"/>
                    <a:pt x="37116" y="53226"/>
                  </a:cubicBezTo>
                  <a:cubicBezTo>
                    <a:pt x="37116" y="66314"/>
                    <a:pt x="47257" y="72824"/>
                    <a:pt x="73776" y="82417"/>
                  </a:cubicBezTo>
                  <a:cubicBezTo>
                    <a:pt x="115851" y="98795"/>
                    <a:pt x="127911" y="115378"/>
                    <a:pt x="127911" y="140047"/>
                  </a:cubicBezTo>
                  <a:cubicBezTo>
                    <a:pt x="127911" y="173556"/>
                    <a:pt x="102488" y="194182"/>
                    <a:pt x="60413" y="194182"/>
                  </a:cubicBezTo>
                </a:path>
              </a:pathLst>
            </a:custGeom>
            <a:grpFill/>
            <a:ln w="6853" cap="flat">
              <a:noFill/>
              <a:prstDash val="solid"/>
              <a:miter/>
            </a:ln>
          </p:spPr>
          <p:txBody>
            <a:bodyPr rtlCol="0" anchor="ctr"/>
            <a:lstStyle/>
            <a:p>
              <a:endParaRPr lang="en-GB" dirty="0"/>
            </a:p>
          </p:txBody>
        </p:sp>
        <p:sp>
          <p:nvSpPr>
            <p:cNvPr id="14" name="Freeform: Shape 13">
              <a:extLst>
                <a:ext uri="{FF2B5EF4-FFF2-40B4-BE49-F238E27FC236}">
                  <a16:creationId xmlns:a16="http://schemas.microsoft.com/office/drawing/2014/main" id="{85A3E558-3682-91BC-B58B-64C0E619FED4}"/>
                </a:ext>
              </a:extLst>
            </p:cNvPr>
            <p:cNvSpPr/>
            <p:nvPr/>
          </p:nvSpPr>
          <p:spPr>
            <a:xfrm>
              <a:off x="11078876" y="560432"/>
              <a:ext cx="122523" cy="188375"/>
            </a:xfrm>
            <a:custGeom>
              <a:avLst/>
              <a:gdLst>
                <a:gd name="connsiteX0" fmla="*/ 0 w 122523"/>
                <a:gd name="connsiteY0" fmla="*/ 0 h 188375"/>
                <a:gd name="connsiteX1" fmla="*/ 0 w 122523"/>
                <a:gd name="connsiteY1" fmla="*/ 188376 h 188375"/>
                <a:gd name="connsiteX2" fmla="*/ 122523 w 122523"/>
                <a:gd name="connsiteY2" fmla="*/ 188376 h 188375"/>
                <a:gd name="connsiteX3" fmla="*/ 122523 w 122523"/>
                <a:gd name="connsiteY3" fmla="*/ 157813 h 188375"/>
                <a:gd name="connsiteX4" fmla="*/ 33303 w 122523"/>
                <a:gd name="connsiteY4" fmla="*/ 157813 h 188375"/>
                <a:gd name="connsiteX5" fmla="*/ 33303 w 122523"/>
                <a:gd name="connsiteY5" fmla="*/ 112792 h 188375"/>
                <a:gd name="connsiteX6" fmla="*/ 114163 w 122523"/>
                <a:gd name="connsiteY6" fmla="*/ 112792 h 188375"/>
                <a:gd name="connsiteX7" fmla="*/ 114163 w 122523"/>
                <a:gd name="connsiteY7" fmla="*/ 83327 h 188375"/>
                <a:gd name="connsiteX8" fmla="*/ 33303 w 122523"/>
                <a:gd name="connsiteY8" fmla="*/ 83327 h 188375"/>
                <a:gd name="connsiteX9" fmla="*/ 33303 w 122523"/>
                <a:gd name="connsiteY9" fmla="*/ 30562 h 188375"/>
                <a:gd name="connsiteX10" fmla="*/ 122523 w 122523"/>
                <a:gd name="connsiteY10" fmla="*/ 30562 h 188375"/>
                <a:gd name="connsiteX11" fmla="*/ 122523 w 122523"/>
                <a:gd name="connsiteY11" fmla="*/ 0 h 188375"/>
                <a:gd name="connsiteX12" fmla="*/ 0 w 122523"/>
                <a:gd name="connsiteY12" fmla="*/ 0 h 18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523" h="188375">
                  <a:moveTo>
                    <a:pt x="0" y="0"/>
                  </a:moveTo>
                  <a:lnTo>
                    <a:pt x="0" y="188376"/>
                  </a:lnTo>
                  <a:lnTo>
                    <a:pt x="122523" y="188376"/>
                  </a:lnTo>
                  <a:lnTo>
                    <a:pt x="122523" y="157813"/>
                  </a:lnTo>
                  <a:lnTo>
                    <a:pt x="33303" y="157813"/>
                  </a:lnTo>
                  <a:lnTo>
                    <a:pt x="33303" y="112792"/>
                  </a:lnTo>
                  <a:lnTo>
                    <a:pt x="114163" y="112792"/>
                  </a:lnTo>
                  <a:lnTo>
                    <a:pt x="114163" y="83327"/>
                  </a:lnTo>
                  <a:lnTo>
                    <a:pt x="33303" y="83327"/>
                  </a:lnTo>
                  <a:lnTo>
                    <a:pt x="33303" y="30562"/>
                  </a:lnTo>
                  <a:lnTo>
                    <a:pt x="122523" y="30562"/>
                  </a:lnTo>
                  <a:lnTo>
                    <a:pt x="122523" y="0"/>
                  </a:lnTo>
                  <a:lnTo>
                    <a:pt x="0" y="0"/>
                  </a:lnTo>
                  <a:close/>
                </a:path>
              </a:pathLst>
            </a:custGeom>
            <a:grpFill/>
            <a:ln w="6853" cap="flat">
              <a:noFill/>
              <a:prstDash val="solid"/>
              <a:miter/>
            </a:ln>
          </p:spPr>
          <p:txBody>
            <a:bodyPr rtlCol="0" anchor="ctr"/>
            <a:lstStyle/>
            <a:p>
              <a:endParaRPr lang="en-GB" dirty="0"/>
            </a:p>
          </p:txBody>
        </p:sp>
        <p:sp>
          <p:nvSpPr>
            <p:cNvPr id="15" name="Freeform: Shape 14">
              <a:extLst>
                <a:ext uri="{FF2B5EF4-FFF2-40B4-BE49-F238E27FC236}">
                  <a16:creationId xmlns:a16="http://schemas.microsoft.com/office/drawing/2014/main" id="{1408402F-B98A-1AD8-D130-5251A0B35D66}"/>
                </a:ext>
              </a:extLst>
            </p:cNvPr>
            <p:cNvSpPr/>
            <p:nvPr/>
          </p:nvSpPr>
          <p:spPr>
            <a:xfrm>
              <a:off x="11251971" y="560432"/>
              <a:ext cx="148767" cy="189412"/>
            </a:xfrm>
            <a:custGeom>
              <a:avLst/>
              <a:gdLst>
                <a:gd name="connsiteX0" fmla="*/ 32250 w 148767"/>
                <a:gd name="connsiteY0" fmla="*/ 29927 h 189412"/>
                <a:gd name="connsiteX1" fmla="*/ 32250 w 148767"/>
                <a:gd name="connsiteY1" fmla="*/ 103592 h 189412"/>
                <a:gd name="connsiteX2" fmla="*/ 56919 w 148767"/>
                <a:gd name="connsiteY2" fmla="*/ 103592 h 189412"/>
                <a:gd name="connsiteX3" fmla="*/ 98719 w 148767"/>
                <a:gd name="connsiteY3" fmla="*/ 66383 h 189412"/>
                <a:gd name="connsiteX4" fmla="*/ 56919 w 148767"/>
                <a:gd name="connsiteY4" fmla="*/ 29927 h 189412"/>
                <a:gd name="connsiteX5" fmla="*/ -985 w 148767"/>
                <a:gd name="connsiteY5" fmla="*/ -635 h 189412"/>
                <a:gd name="connsiteX6" fmla="*/ 59317 w 148767"/>
                <a:gd name="connsiteY6" fmla="*/ -635 h 189412"/>
                <a:gd name="connsiteX7" fmla="*/ 134694 w 148767"/>
                <a:gd name="connsiteY7" fmla="*/ 66383 h 189412"/>
                <a:gd name="connsiteX8" fmla="*/ 99610 w 148767"/>
                <a:gd name="connsiteY8" fmla="*/ 125862 h 189412"/>
                <a:gd name="connsiteX9" fmla="*/ 140314 w 148767"/>
                <a:gd name="connsiteY9" fmla="*/ 157727 h 189412"/>
                <a:gd name="connsiteX10" fmla="*/ 147783 w 148767"/>
                <a:gd name="connsiteY10" fmla="*/ 157727 h 189412"/>
                <a:gd name="connsiteX11" fmla="*/ 147783 w 148767"/>
                <a:gd name="connsiteY11" fmla="*/ 187192 h 189412"/>
                <a:gd name="connsiteX12" fmla="*/ 129829 w 148767"/>
                <a:gd name="connsiteY12" fmla="*/ 188768 h 189412"/>
                <a:gd name="connsiteX13" fmla="*/ 62880 w 148767"/>
                <a:gd name="connsiteY13" fmla="*/ 132783 h 189412"/>
                <a:gd name="connsiteX14" fmla="*/ 52944 w 148767"/>
                <a:gd name="connsiteY14" fmla="*/ 132783 h 189412"/>
                <a:gd name="connsiteX15" fmla="*/ 32387 w 148767"/>
                <a:gd name="connsiteY15" fmla="*/ 132783 h 189412"/>
                <a:gd name="connsiteX16" fmla="*/ 32387 w 148767"/>
                <a:gd name="connsiteY16" fmla="*/ 187604 h 189412"/>
                <a:gd name="connsiteX17" fmla="*/ -848 w 148767"/>
                <a:gd name="connsiteY17" fmla="*/ 187604 h 18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8767" h="189412">
                  <a:moveTo>
                    <a:pt x="32250" y="29927"/>
                  </a:moveTo>
                  <a:lnTo>
                    <a:pt x="32250" y="103592"/>
                  </a:lnTo>
                  <a:lnTo>
                    <a:pt x="56919" y="103592"/>
                  </a:lnTo>
                  <a:cubicBezTo>
                    <a:pt x="87961" y="103592"/>
                    <a:pt x="98719" y="87009"/>
                    <a:pt x="98719" y="66383"/>
                  </a:cubicBezTo>
                  <a:cubicBezTo>
                    <a:pt x="98719" y="45756"/>
                    <a:pt x="88235" y="29927"/>
                    <a:pt x="56919" y="29927"/>
                  </a:cubicBezTo>
                  <a:close/>
                  <a:moveTo>
                    <a:pt x="-985" y="-635"/>
                  </a:moveTo>
                  <a:lnTo>
                    <a:pt x="59317" y="-635"/>
                  </a:lnTo>
                  <a:cubicBezTo>
                    <a:pt x="109409" y="-635"/>
                    <a:pt x="134694" y="26775"/>
                    <a:pt x="134694" y="66383"/>
                  </a:cubicBezTo>
                  <a:cubicBezTo>
                    <a:pt x="134832" y="91154"/>
                    <a:pt x="121332" y="113994"/>
                    <a:pt x="99610" y="125862"/>
                  </a:cubicBezTo>
                  <a:cubicBezTo>
                    <a:pt x="113795" y="138128"/>
                    <a:pt x="117769" y="157727"/>
                    <a:pt x="140314" y="157727"/>
                  </a:cubicBezTo>
                  <a:lnTo>
                    <a:pt x="147783" y="157727"/>
                  </a:lnTo>
                  <a:lnTo>
                    <a:pt x="147783" y="187192"/>
                  </a:lnTo>
                  <a:cubicBezTo>
                    <a:pt x="141890" y="188323"/>
                    <a:pt x="135860" y="188851"/>
                    <a:pt x="129829" y="188768"/>
                  </a:cubicBezTo>
                  <a:cubicBezTo>
                    <a:pt x="82958" y="188768"/>
                    <a:pt x="85631" y="145666"/>
                    <a:pt x="62880" y="132783"/>
                  </a:cubicBezTo>
                  <a:cubicBezTo>
                    <a:pt x="59660" y="132783"/>
                    <a:pt x="56439" y="132783"/>
                    <a:pt x="52944" y="132783"/>
                  </a:cubicBezTo>
                  <a:lnTo>
                    <a:pt x="32387" y="132783"/>
                  </a:lnTo>
                  <a:lnTo>
                    <a:pt x="32387" y="187604"/>
                  </a:lnTo>
                  <a:lnTo>
                    <a:pt x="-848" y="187604"/>
                  </a:lnTo>
                  <a:close/>
                </a:path>
              </a:pathLst>
            </a:custGeom>
            <a:grpFill/>
            <a:ln w="6853" cap="flat">
              <a:noFill/>
              <a:prstDash val="solid"/>
              <a:miter/>
            </a:ln>
          </p:spPr>
          <p:txBody>
            <a:bodyPr rtlCol="0" anchor="ctr"/>
            <a:lstStyle/>
            <a:p>
              <a:endParaRPr lang="en-GB" dirty="0"/>
            </a:p>
          </p:txBody>
        </p:sp>
        <p:sp>
          <p:nvSpPr>
            <p:cNvPr id="16" name="Freeform: Shape 15">
              <a:extLst>
                <a:ext uri="{FF2B5EF4-FFF2-40B4-BE49-F238E27FC236}">
                  <a16:creationId xmlns:a16="http://schemas.microsoft.com/office/drawing/2014/main" id="{F322EBE8-B697-E4E4-3FE2-832FC9C5C241}"/>
                </a:ext>
              </a:extLst>
            </p:cNvPr>
            <p:cNvSpPr/>
            <p:nvPr/>
          </p:nvSpPr>
          <p:spPr>
            <a:xfrm>
              <a:off x="11411155" y="560432"/>
              <a:ext cx="185977" cy="190774"/>
            </a:xfrm>
            <a:custGeom>
              <a:avLst/>
              <a:gdLst>
                <a:gd name="connsiteX0" fmla="*/ 151098 w 185977"/>
                <a:gd name="connsiteY0" fmla="*/ 0 h 190774"/>
                <a:gd name="connsiteX1" fmla="*/ 93263 w 185977"/>
                <a:gd name="connsiteY1" fmla="*/ 128622 h 190774"/>
                <a:gd name="connsiteX2" fmla="*/ 35633 w 185977"/>
                <a:gd name="connsiteY2" fmla="*/ 0 h 190774"/>
                <a:gd name="connsiteX3" fmla="*/ 0 w 185977"/>
                <a:gd name="connsiteY3" fmla="*/ 0 h 190774"/>
                <a:gd name="connsiteX4" fmla="*/ 87370 w 185977"/>
                <a:gd name="connsiteY4" fmla="*/ 190774 h 190774"/>
                <a:gd name="connsiteX5" fmla="*/ 98608 w 185977"/>
                <a:gd name="connsiteY5" fmla="*/ 190774 h 190774"/>
                <a:gd name="connsiteX6" fmla="*/ 185977 w 185977"/>
                <a:gd name="connsiteY6" fmla="*/ 0 h 190774"/>
                <a:gd name="connsiteX7" fmla="*/ 151098 w 185977"/>
                <a:gd name="connsiteY7" fmla="*/ 0 h 190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5977" h="190774">
                  <a:moveTo>
                    <a:pt x="151098" y="0"/>
                  </a:moveTo>
                  <a:lnTo>
                    <a:pt x="93263" y="128622"/>
                  </a:lnTo>
                  <a:lnTo>
                    <a:pt x="35633" y="0"/>
                  </a:lnTo>
                  <a:lnTo>
                    <a:pt x="0" y="0"/>
                  </a:lnTo>
                  <a:lnTo>
                    <a:pt x="87370" y="190774"/>
                  </a:lnTo>
                  <a:lnTo>
                    <a:pt x="98608" y="190774"/>
                  </a:lnTo>
                  <a:lnTo>
                    <a:pt x="185977" y="0"/>
                  </a:lnTo>
                  <a:lnTo>
                    <a:pt x="151098" y="0"/>
                  </a:lnTo>
                  <a:close/>
                </a:path>
              </a:pathLst>
            </a:custGeom>
            <a:grpFill/>
            <a:ln w="6853" cap="flat">
              <a:noFill/>
              <a:prstDash val="solid"/>
              <a:miter/>
            </a:ln>
          </p:spPr>
          <p:txBody>
            <a:bodyPr rtlCol="0" anchor="ctr"/>
            <a:lstStyle/>
            <a:p>
              <a:endParaRPr lang="en-GB" dirty="0"/>
            </a:p>
          </p:txBody>
        </p:sp>
        <p:sp>
          <p:nvSpPr>
            <p:cNvPr id="17" name="Freeform: Shape 16">
              <a:extLst>
                <a:ext uri="{FF2B5EF4-FFF2-40B4-BE49-F238E27FC236}">
                  <a16:creationId xmlns:a16="http://schemas.microsoft.com/office/drawing/2014/main" id="{950AC17E-6396-B98E-15BF-798F98272275}"/>
                </a:ext>
              </a:extLst>
            </p:cNvPr>
            <p:cNvSpPr/>
            <p:nvPr/>
          </p:nvSpPr>
          <p:spPr>
            <a:xfrm>
              <a:off x="11631395" y="560432"/>
              <a:ext cx="122454" cy="188375"/>
            </a:xfrm>
            <a:custGeom>
              <a:avLst/>
              <a:gdLst>
                <a:gd name="connsiteX0" fmla="*/ 0 w 122454"/>
                <a:gd name="connsiteY0" fmla="*/ 0 h 188375"/>
                <a:gd name="connsiteX1" fmla="*/ 0 w 122454"/>
                <a:gd name="connsiteY1" fmla="*/ 188376 h 188375"/>
                <a:gd name="connsiteX2" fmla="*/ 122454 w 122454"/>
                <a:gd name="connsiteY2" fmla="*/ 188376 h 188375"/>
                <a:gd name="connsiteX3" fmla="*/ 122454 w 122454"/>
                <a:gd name="connsiteY3" fmla="*/ 157813 h 188375"/>
                <a:gd name="connsiteX4" fmla="*/ 33235 w 122454"/>
                <a:gd name="connsiteY4" fmla="*/ 157813 h 188375"/>
                <a:gd name="connsiteX5" fmla="*/ 33235 w 122454"/>
                <a:gd name="connsiteY5" fmla="*/ 112792 h 188375"/>
                <a:gd name="connsiteX6" fmla="*/ 114163 w 122454"/>
                <a:gd name="connsiteY6" fmla="*/ 112792 h 188375"/>
                <a:gd name="connsiteX7" fmla="*/ 114163 w 122454"/>
                <a:gd name="connsiteY7" fmla="*/ 83327 h 188375"/>
                <a:gd name="connsiteX8" fmla="*/ 33235 w 122454"/>
                <a:gd name="connsiteY8" fmla="*/ 83327 h 188375"/>
                <a:gd name="connsiteX9" fmla="*/ 33235 w 122454"/>
                <a:gd name="connsiteY9" fmla="*/ 30562 h 188375"/>
                <a:gd name="connsiteX10" fmla="*/ 122454 w 122454"/>
                <a:gd name="connsiteY10" fmla="*/ 30562 h 188375"/>
                <a:gd name="connsiteX11" fmla="*/ 122454 w 122454"/>
                <a:gd name="connsiteY11" fmla="*/ 0 h 188375"/>
                <a:gd name="connsiteX12" fmla="*/ 0 w 122454"/>
                <a:gd name="connsiteY12" fmla="*/ 0 h 18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454" h="188375">
                  <a:moveTo>
                    <a:pt x="0" y="0"/>
                  </a:moveTo>
                  <a:lnTo>
                    <a:pt x="0" y="188376"/>
                  </a:lnTo>
                  <a:lnTo>
                    <a:pt x="122454" y="188376"/>
                  </a:lnTo>
                  <a:lnTo>
                    <a:pt x="122454" y="157813"/>
                  </a:lnTo>
                  <a:lnTo>
                    <a:pt x="33235" y="157813"/>
                  </a:lnTo>
                  <a:lnTo>
                    <a:pt x="33235" y="112792"/>
                  </a:lnTo>
                  <a:lnTo>
                    <a:pt x="114163" y="112792"/>
                  </a:lnTo>
                  <a:lnTo>
                    <a:pt x="114163" y="83327"/>
                  </a:lnTo>
                  <a:lnTo>
                    <a:pt x="33235" y="83327"/>
                  </a:lnTo>
                  <a:lnTo>
                    <a:pt x="33235" y="30562"/>
                  </a:lnTo>
                  <a:lnTo>
                    <a:pt x="122454" y="30562"/>
                  </a:lnTo>
                  <a:lnTo>
                    <a:pt x="122454" y="0"/>
                  </a:lnTo>
                  <a:lnTo>
                    <a:pt x="0" y="0"/>
                  </a:lnTo>
                  <a:close/>
                </a:path>
              </a:pathLst>
            </a:custGeom>
            <a:grpFill/>
            <a:ln w="6853" cap="flat">
              <a:noFill/>
              <a:prstDash val="solid"/>
              <a:miter/>
            </a:ln>
          </p:spPr>
          <p:txBody>
            <a:bodyPr rtlCol="0" anchor="ctr"/>
            <a:lstStyle/>
            <a:p>
              <a:endParaRPr lang="en-GB" dirty="0"/>
            </a:p>
          </p:txBody>
        </p:sp>
      </p:grpSp>
      <p:sp>
        <p:nvSpPr>
          <p:cNvPr id="20" name="Freeform: Shape 19">
            <a:extLst>
              <a:ext uri="{FF2B5EF4-FFF2-40B4-BE49-F238E27FC236}">
                <a16:creationId xmlns:a16="http://schemas.microsoft.com/office/drawing/2014/main" id="{451FB570-CFE3-B590-01CF-94C8FCBFF223}"/>
              </a:ext>
            </a:extLst>
          </p:cNvPr>
          <p:cNvSpPr/>
          <p:nvPr userDrawn="1"/>
        </p:nvSpPr>
        <p:spPr>
          <a:xfrm>
            <a:off x="5829300" y="8035649"/>
            <a:ext cx="1028700" cy="1069922"/>
          </a:xfrm>
          <a:custGeom>
            <a:avLst/>
            <a:gdLst>
              <a:gd name="connsiteX0" fmla="*/ 719995 w 1448982"/>
              <a:gd name="connsiteY0" fmla="*/ 1119378 h 1507045"/>
              <a:gd name="connsiteX1" fmla="*/ 1331309 w 1448982"/>
              <a:gd name="connsiteY1" fmla="*/ 1119378 h 1507045"/>
              <a:gd name="connsiteX2" fmla="*/ 1404338 w 1448982"/>
              <a:gd name="connsiteY2" fmla="*/ 1135373 h 1507045"/>
              <a:gd name="connsiteX3" fmla="*/ 1448982 w 1448982"/>
              <a:gd name="connsiteY3" fmla="*/ 1165809 h 1507045"/>
              <a:gd name="connsiteX4" fmla="*/ 1448982 w 1448982"/>
              <a:gd name="connsiteY4" fmla="*/ 1459947 h 1507045"/>
              <a:gd name="connsiteX5" fmla="*/ 1406401 w 1448982"/>
              <a:gd name="connsiteY5" fmla="*/ 1490049 h 1507045"/>
              <a:gd name="connsiteX6" fmla="*/ 1331309 w 1448982"/>
              <a:gd name="connsiteY6" fmla="*/ 1506950 h 1507045"/>
              <a:gd name="connsiteX7" fmla="*/ 719995 w 1448982"/>
              <a:gd name="connsiteY7" fmla="*/ 1506950 h 1507045"/>
              <a:gd name="connsiteX8" fmla="*/ 526256 w 1448982"/>
              <a:gd name="connsiteY8" fmla="*/ 1313116 h 1507045"/>
              <a:gd name="connsiteX9" fmla="*/ 719995 w 1448982"/>
              <a:gd name="connsiteY9" fmla="*/ 1119378 h 1507045"/>
              <a:gd name="connsiteX10" fmla="*/ 193834 w 1448982"/>
              <a:gd name="connsiteY10" fmla="*/ 1119378 h 1507045"/>
              <a:gd name="connsiteX11" fmla="*/ 194024 w 1448982"/>
              <a:gd name="connsiteY11" fmla="*/ 1119378 h 1507045"/>
              <a:gd name="connsiteX12" fmla="*/ 387763 w 1448982"/>
              <a:gd name="connsiteY12" fmla="*/ 1313307 h 1507045"/>
              <a:gd name="connsiteX13" fmla="*/ 193834 w 1448982"/>
              <a:gd name="connsiteY13" fmla="*/ 1507045 h 1507045"/>
              <a:gd name="connsiteX14" fmla="*/ 95 w 1448982"/>
              <a:gd name="connsiteY14" fmla="*/ 1313116 h 1507045"/>
              <a:gd name="connsiteX15" fmla="*/ 193834 w 1448982"/>
              <a:gd name="connsiteY15" fmla="*/ 1119378 h 1507045"/>
              <a:gd name="connsiteX16" fmla="*/ 193929 w 1448982"/>
              <a:gd name="connsiteY16" fmla="*/ 559784 h 1507045"/>
              <a:gd name="connsiteX17" fmla="*/ 805149 w 1448982"/>
              <a:gd name="connsiteY17" fmla="*/ 559784 h 1507045"/>
              <a:gd name="connsiteX18" fmla="*/ 813740 w 1448982"/>
              <a:gd name="connsiteY18" fmla="*/ 559784 h 1507045"/>
              <a:gd name="connsiteX19" fmla="*/ 1003230 w 1448982"/>
              <a:gd name="connsiteY19" fmla="*/ 757866 h 1507045"/>
              <a:gd name="connsiteX20" fmla="*/ 805149 w 1448982"/>
              <a:gd name="connsiteY20" fmla="*/ 947356 h 1507045"/>
              <a:gd name="connsiteX21" fmla="*/ 193929 w 1448982"/>
              <a:gd name="connsiteY21" fmla="*/ 947356 h 1507045"/>
              <a:gd name="connsiteX22" fmla="*/ 95 w 1448982"/>
              <a:gd name="connsiteY22" fmla="*/ 753523 h 1507045"/>
              <a:gd name="connsiteX23" fmla="*/ 193929 w 1448982"/>
              <a:gd name="connsiteY23" fmla="*/ 559784 h 1507045"/>
              <a:gd name="connsiteX24" fmla="*/ 1331214 w 1448982"/>
              <a:gd name="connsiteY24" fmla="*/ 559689 h 1507045"/>
              <a:gd name="connsiteX25" fmla="*/ 1406663 w 1448982"/>
              <a:gd name="connsiteY25" fmla="*/ 574922 h 1507045"/>
              <a:gd name="connsiteX26" fmla="*/ 1448982 w 1448982"/>
              <a:gd name="connsiteY26" fmla="*/ 603454 h 1507045"/>
              <a:gd name="connsiteX27" fmla="*/ 1448982 w 1448982"/>
              <a:gd name="connsiteY27" fmla="*/ 903636 h 1507045"/>
              <a:gd name="connsiteX28" fmla="*/ 1406719 w 1448982"/>
              <a:gd name="connsiteY28" fmla="*/ 932131 h 1507045"/>
              <a:gd name="connsiteX29" fmla="*/ 1331309 w 1448982"/>
              <a:gd name="connsiteY29" fmla="*/ 947356 h 1507045"/>
              <a:gd name="connsiteX30" fmla="*/ 1331214 w 1448982"/>
              <a:gd name="connsiteY30" fmla="*/ 947356 h 1507045"/>
              <a:gd name="connsiteX31" fmla="*/ 1137381 w 1448982"/>
              <a:gd name="connsiteY31" fmla="*/ 753523 h 1507045"/>
              <a:gd name="connsiteX32" fmla="*/ 1331214 w 1448982"/>
              <a:gd name="connsiteY32" fmla="*/ 559689 h 1507045"/>
              <a:gd name="connsiteX33" fmla="*/ 719995 w 1448982"/>
              <a:gd name="connsiteY33" fmla="*/ 95 h 1507045"/>
              <a:gd name="connsiteX34" fmla="*/ 1331309 w 1448982"/>
              <a:gd name="connsiteY34" fmla="*/ 95 h 1507045"/>
              <a:gd name="connsiteX35" fmla="*/ 1406727 w 1448982"/>
              <a:gd name="connsiteY35" fmla="*/ 15357 h 1507045"/>
              <a:gd name="connsiteX36" fmla="*/ 1448982 w 1448982"/>
              <a:gd name="connsiteY36" fmla="*/ 43864 h 1507045"/>
              <a:gd name="connsiteX37" fmla="*/ 1448982 w 1448982"/>
              <a:gd name="connsiteY37" fmla="*/ 343951 h 1507045"/>
              <a:gd name="connsiteX38" fmla="*/ 1406719 w 1448982"/>
              <a:gd name="connsiteY38" fmla="*/ 372444 h 1507045"/>
              <a:gd name="connsiteX39" fmla="*/ 1331309 w 1448982"/>
              <a:gd name="connsiteY39" fmla="*/ 387668 h 1507045"/>
              <a:gd name="connsiteX40" fmla="*/ 719995 w 1448982"/>
              <a:gd name="connsiteY40" fmla="*/ 387668 h 1507045"/>
              <a:gd name="connsiteX41" fmla="*/ 530504 w 1448982"/>
              <a:gd name="connsiteY41" fmla="*/ 198177 h 1507045"/>
              <a:gd name="connsiteX42" fmla="*/ 719995 w 1448982"/>
              <a:gd name="connsiteY42" fmla="*/ 95 h 1507045"/>
              <a:gd name="connsiteX43" fmla="*/ 193929 w 1448982"/>
              <a:gd name="connsiteY43" fmla="*/ 0 h 1507045"/>
              <a:gd name="connsiteX44" fmla="*/ 387668 w 1448982"/>
              <a:gd name="connsiteY44" fmla="*/ 193929 h 1507045"/>
              <a:gd name="connsiteX45" fmla="*/ 193834 w 1448982"/>
              <a:gd name="connsiteY45" fmla="*/ 387668 h 1507045"/>
              <a:gd name="connsiteX46" fmla="*/ 193739 w 1448982"/>
              <a:gd name="connsiteY46" fmla="*/ 387668 h 1507045"/>
              <a:gd name="connsiteX47" fmla="*/ 0 w 1448982"/>
              <a:gd name="connsiteY47" fmla="*/ 193738 h 1507045"/>
              <a:gd name="connsiteX48" fmla="*/ 193929 w 1448982"/>
              <a:gd name="connsiteY48" fmla="*/ 0 h 1507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448982" h="1507045">
                <a:moveTo>
                  <a:pt x="719995" y="1119378"/>
                </a:moveTo>
                <a:lnTo>
                  <a:pt x="1331309" y="1119378"/>
                </a:lnTo>
                <a:cubicBezTo>
                  <a:pt x="1357231" y="1119952"/>
                  <a:pt x="1381892" y="1125601"/>
                  <a:pt x="1404338" y="1135373"/>
                </a:cubicBezTo>
                <a:lnTo>
                  <a:pt x="1448982" y="1165809"/>
                </a:lnTo>
                <a:lnTo>
                  <a:pt x="1448982" y="1459947"/>
                </a:lnTo>
                <a:lnTo>
                  <a:pt x="1406401" y="1490049"/>
                </a:lnTo>
                <a:cubicBezTo>
                  <a:pt x="1383434" y="1500370"/>
                  <a:pt x="1358065" y="1506357"/>
                  <a:pt x="1331309" y="1506950"/>
                </a:cubicBezTo>
                <a:lnTo>
                  <a:pt x="719995" y="1506950"/>
                </a:lnTo>
                <a:cubicBezTo>
                  <a:pt x="612982" y="1506893"/>
                  <a:pt x="526256" y="1420130"/>
                  <a:pt x="526256" y="1313116"/>
                </a:cubicBezTo>
                <a:cubicBezTo>
                  <a:pt x="526256" y="1206112"/>
                  <a:pt x="613000" y="1119378"/>
                  <a:pt x="719995" y="1119378"/>
                </a:cubicBezTo>
                <a:close/>
                <a:moveTo>
                  <a:pt x="193834" y="1119378"/>
                </a:moveTo>
                <a:cubicBezTo>
                  <a:pt x="193900" y="1119378"/>
                  <a:pt x="193958" y="1119378"/>
                  <a:pt x="194024" y="1119378"/>
                </a:cubicBezTo>
                <a:cubicBezTo>
                  <a:pt x="301076" y="1119425"/>
                  <a:pt x="387820" y="1206255"/>
                  <a:pt x="387763" y="1313307"/>
                </a:cubicBezTo>
                <a:cubicBezTo>
                  <a:pt x="387715" y="1420358"/>
                  <a:pt x="300885" y="1507093"/>
                  <a:pt x="193834" y="1507045"/>
                </a:cubicBezTo>
                <a:cubicBezTo>
                  <a:pt x="86782" y="1506988"/>
                  <a:pt x="48" y="1420168"/>
                  <a:pt x="95" y="1313116"/>
                </a:cubicBezTo>
                <a:cubicBezTo>
                  <a:pt x="143" y="1206141"/>
                  <a:pt x="86859" y="1119425"/>
                  <a:pt x="193834" y="1119378"/>
                </a:cubicBezTo>
                <a:close/>
                <a:moveTo>
                  <a:pt x="193929" y="559784"/>
                </a:moveTo>
                <a:lnTo>
                  <a:pt x="805149" y="559784"/>
                </a:lnTo>
                <a:cubicBezTo>
                  <a:pt x="808015" y="559717"/>
                  <a:pt x="810882" y="559717"/>
                  <a:pt x="813740" y="559784"/>
                </a:cubicBezTo>
                <a:cubicBezTo>
                  <a:pt x="920763" y="562156"/>
                  <a:pt x="1005602" y="650843"/>
                  <a:pt x="1003230" y="757866"/>
                </a:cubicBezTo>
                <a:cubicBezTo>
                  <a:pt x="1000859" y="864889"/>
                  <a:pt x="912171" y="949728"/>
                  <a:pt x="805149" y="947356"/>
                </a:cubicBezTo>
                <a:lnTo>
                  <a:pt x="193929" y="947356"/>
                </a:lnTo>
                <a:cubicBezTo>
                  <a:pt x="86878" y="947356"/>
                  <a:pt x="95" y="860574"/>
                  <a:pt x="95" y="753523"/>
                </a:cubicBezTo>
                <a:cubicBezTo>
                  <a:pt x="143" y="646509"/>
                  <a:pt x="86916" y="559784"/>
                  <a:pt x="193929" y="559784"/>
                </a:cubicBezTo>
                <a:close/>
                <a:moveTo>
                  <a:pt x="1331214" y="559689"/>
                </a:moveTo>
                <a:cubicBezTo>
                  <a:pt x="1357977" y="559689"/>
                  <a:pt x="1383473" y="565113"/>
                  <a:pt x="1406663" y="574922"/>
                </a:cubicBezTo>
                <a:lnTo>
                  <a:pt x="1448982" y="603454"/>
                </a:lnTo>
                <a:lnTo>
                  <a:pt x="1448982" y="903636"/>
                </a:lnTo>
                <a:lnTo>
                  <a:pt x="1406719" y="932131"/>
                </a:lnTo>
                <a:cubicBezTo>
                  <a:pt x="1383541" y="941935"/>
                  <a:pt x="1358058" y="947356"/>
                  <a:pt x="1331309" y="947356"/>
                </a:cubicBezTo>
                <a:cubicBezTo>
                  <a:pt x="1331281" y="947356"/>
                  <a:pt x="1331243" y="947356"/>
                  <a:pt x="1331214" y="947356"/>
                </a:cubicBezTo>
                <a:cubicBezTo>
                  <a:pt x="1224163" y="947356"/>
                  <a:pt x="1137381" y="860574"/>
                  <a:pt x="1137381" y="753523"/>
                </a:cubicBezTo>
                <a:cubicBezTo>
                  <a:pt x="1137381" y="646471"/>
                  <a:pt x="1224163" y="559689"/>
                  <a:pt x="1331214" y="559689"/>
                </a:cubicBezTo>
                <a:close/>
                <a:moveTo>
                  <a:pt x="719995" y="95"/>
                </a:moveTo>
                <a:lnTo>
                  <a:pt x="1331309" y="95"/>
                </a:lnTo>
                <a:cubicBezTo>
                  <a:pt x="1358063" y="109"/>
                  <a:pt x="1383548" y="5543"/>
                  <a:pt x="1406727" y="15357"/>
                </a:cubicBezTo>
                <a:lnTo>
                  <a:pt x="1448982" y="43864"/>
                </a:lnTo>
                <a:lnTo>
                  <a:pt x="1448982" y="343951"/>
                </a:lnTo>
                <a:lnTo>
                  <a:pt x="1406719" y="372444"/>
                </a:lnTo>
                <a:cubicBezTo>
                  <a:pt x="1383541" y="382247"/>
                  <a:pt x="1358058" y="387668"/>
                  <a:pt x="1331309" y="387668"/>
                </a:cubicBezTo>
                <a:lnTo>
                  <a:pt x="719995" y="387668"/>
                </a:lnTo>
                <a:cubicBezTo>
                  <a:pt x="616306" y="385372"/>
                  <a:pt x="532800" y="301866"/>
                  <a:pt x="530504" y="198177"/>
                </a:cubicBezTo>
                <a:cubicBezTo>
                  <a:pt x="528133" y="91154"/>
                  <a:pt x="612972" y="2467"/>
                  <a:pt x="719995" y="95"/>
                </a:cubicBezTo>
                <a:close/>
                <a:moveTo>
                  <a:pt x="193929" y="0"/>
                </a:moveTo>
                <a:cubicBezTo>
                  <a:pt x="300980" y="57"/>
                  <a:pt x="387715" y="86877"/>
                  <a:pt x="387668" y="193929"/>
                </a:cubicBezTo>
                <a:cubicBezTo>
                  <a:pt x="387620" y="300942"/>
                  <a:pt x="300847" y="387668"/>
                  <a:pt x="193834" y="387668"/>
                </a:cubicBezTo>
                <a:cubicBezTo>
                  <a:pt x="193805" y="387668"/>
                  <a:pt x="193767" y="387668"/>
                  <a:pt x="193739" y="387668"/>
                </a:cubicBezTo>
                <a:cubicBezTo>
                  <a:pt x="86687" y="387620"/>
                  <a:pt x="-57" y="300790"/>
                  <a:pt x="0" y="193738"/>
                </a:cubicBezTo>
                <a:cubicBezTo>
                  <a:pt x="48" y="86687"/>
                  <a:pt x="86878" y="-48"/>
                  <a:pt x="193929" y="0"/>
                </a:cubicBezTo>
                <a:close/>
              </a:path>
            </a:pathLst>
          </a:custGeom>
          <a:solidFill>
            <a:srgbClr val="E0044E"/>
          </a:solidFill>
          <a:ln w="9525" cap="flat">
            <a:noFill/>
            <a:prstDash val="solid"/>
            <a:miter/>
          </a:ln>
        </p:spPr>
        <p:txBody>
          <a:bodyPr rtlCol="0" anchor="ctr"/>
          <a:lstStyle/>
          <a:p>
            <a:endParaRPr lang="en-GB" dirty="0"/>
          </a:p>
        </p:txBody>
      </p:sp>
    </p:spTree>
    <p:custDataLst>
      <p:tags r:id="rId1"/>
    </p:custDataLst>
    <p:extLst>
      <p:ext uri="{BB962C8B-B14F-4D97-AF65-F5344CB8AC3E}">
        <p14:creationId xmlns:p14="http://schemas.microsoft.com/office/powerpoint/2010/main" val="32761969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2" name="Slide Number Placeholder 7">
            <a:extLst>
              <a:ext uri="{FF2B5EF4-FFF2-40B4-BE49-F238E27FC236}">
                <a16:creationId xmlns:a16="http://schemas.microsoft.com/office/drawing/2014/main" id="{7491F6A5-AF43-DF88-EDA1-9BE8B1108D63}"/>
              </a:ext>
            </a:extLst>
          </p:cNvPr>
          <p:cNvSpPr>
            <a:spLocks noGrp="1"/>
          </p:cNvSpPr>
          <p:nvPr>
            <p:ph type="sldNum" sz="quarter" idx="4"/>
          </p:nvPr>
        </p:nvSpPr>
        <p:spPr>
          <a:xfrm>
            <a:off x="6478442" y="9415238"/>
            <a:ext cx="335108" cy="228600"/>
          </a:xfrm>
          <a:prstGeom prst="rect">
            <a:avLst/>
          </a:prstGeom>
        </p:spPr>
        <p:txBody>
          <a:bodyPr vert="horz" lIns="27432" tIns="45720" rIns="27432" bIns="45720" rtlCol="0" anchor="ctr"/>
          <a:lstStyle>
            <a:lvl1pPr algn="ctr">
              <a:defRPr sz="1000">
                <a:solidFill>
                  <a:schemeClr val="tx1"/>
                </a:solidFill>
              </a:defRPr>
            </a:lvl1pPr>
          </a:lstStyle>
          <a:p>
            <a:fld id="{86917E82-934E-4F0E-A48C-AD18F400B9E6}" type="slidenum">
              <a:rPr lang="en-US" smtClean="0"/>
              <a:pPr/>
              <a:t>‹#›</a:t>
            </a:fld>
            <a:endParaRPr lang="en-US"/>
          </a:p>
        </p:txBody>
      </p:sp>
      <p:pic>
        <p:nvPicPr>
          <p:cNvPr id="3" name="Graphic 2">
            <a:extLst>
              <a:ext uri="{FF2B5EF4-FFF2-40B4-BE49-F238E27FC236}">
                <a16:creationId xmlns:a16="http://schemas.microsoft.com/office/drawing/2014/main" id="{D27C50EC-A904-D81B-3423-605CE9679EF2}"/>
              </a:ext>
            </a:extLst>
          </p:cNvPr>
          <p:cNvPicPr>
            <a:picLocks/>
          </p:cNvPicPr>
          <p:nvPr userDrawn="1"/>
        </p:nvPicPr>
        <p:blipFill>
          <a:blip>
            <a:extLst>
              <a:ext uri="{96DAC541-7B7A-43D3-8B79-37D633B846F1}">
                <asvg:svgBlip xmlns:asvg="http://schemas.microsoft.com/office/drawing/2016/SVG/main" r:embed="rId3"/>
              </a:ext>
            </a:extLst>
          </a:blip>
          <a:stretch>
            <a:fillRect/>
          </a:stretch>
        </p:blipFill>
        <p:spPr>
          <a:xfrm>
            <a:off x="5610416" y="9490803"/>
            <a:ext cx="813816" cy="82296"/>
          </a:xfrm>
          <a:prstGeom prst="rect">
            <a:avLst/>
          </a:prstGeom>
        </p:spPr>
      </p:pic>
      <p:sp>
        <p:nvSpPr>
          <p:cNvPr id="4" name="Rectangle 3">
            <a:extLst>
              <a:ext uri="{FF2B5EF4-FFF2-40B4-BE49-F238E27FC236}">
                <a16:creationId xmlns:a16="http://schemas.microsoft.com/office/drawing/2014/main" id="{597DDA9D-E77D-2278-5CE3-E24F0908861B}"/>
              </a:ext>
            </a:extLst>
          </p:cNvPr>
          <p:cNvSpPr/>
          <p:nvPr userDrawn="1"/>
        </p:nvSpPr>
        <p:spPr>
          <a:xfrm>
            <a:off x="865" y="303213"/>
            <a:ext cx="51615" cy="60554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23"/>
          </a:p>
        </p:txBody>
      </p:sp>
      <p:cxnSp>
        <p:nvCxnSpPr>
          <p:cNvPr id="5" name="Footer Divider Line"/>
          <p:cNvCxnSpPr/>
          <p:nvPr userDrawn="1"/>
        </p:nvCxnSpPr>
        <p:spPr>
          <a:xfrm>
            <a:off x="329883" y="9385000"/>
            <a:ext cx="6177183" cy="0"/>
          </a:xfrm>
          <a:prstGeom prst="line">
            <a:avLst/>
          </a:prstGeom>
          <a:ln w="6350">
            <a:solidFill>
              <a:srgbClr val="BFBFBF"/>
            </a:solidFill>
          </a:ln>
        </p:spPr>
      </p:cxnSp>
    </p:spTree>
    <p:custDataLst>
      <p:tags r:id="rId1"/>
    </p:custDataLst>
    <p:extLst>
      <p:ext uri="{BB962C8B-B14F-4D97-AF65-F5344CB8AC3E}">
        <p14:creationId xmlns:p14="http://schemas.microsoft.com/office/powerpoint/2010/main" val="14546347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BB1B6D64-A309-8393-EE18-CFC6AF36433A}"/>
              </a:ext>
            </a:extLst>
          </p:cNvPr>
          <p:cNvSpPr/>
          <p:nvPr userDrawn="1"/>
        </p:nvSpPr>
        <p:spPr>
          <a:xfrm>
            <a:off x="5829300" y="8285216"/>
            <a:ext cx="1028700" cy="1069922"/>
          </a:xfrm>
          <a:custGeom>
            <a:avLst/>
            <a:gdLst>
              <a:gd name="connsiteX0" fmla="*/ 719995 w 1448982"/>
              <a:gd name="connsiteY0" fmla="*/ 1119378 h 1507045"/>
              <a:gd name="connsiteX1" fmla="*/ 1331309 w 1448982"/>
              <a:gd name="connsiteY1" fmla="*/ 1119378 h 1507045"/>
              <a:gd name="connsiteX2" fmla="*/ 1404338 w 1448982"/>
              <a:gd name="connsiteY2" fmla="*/ 1135373 h 1507045"/>
              <a:gd name="connsiteX3" fmla="*/ 1448982 w 1448982"/>
              <a:gd name="connsiteY3" fmla="*/ 1165809 h 1507045"/>
              <a:gd name="connsiteX4" fmla="*/ 1448982 w 1448982"/>
              <a:gd name="connsiteY4" fmla="*/ 1459947 h 1507045"/>
              <a:gd name="connsiteX5" fmla="*/ 1406401 w 1448982"/>
              <a:gd name="connsiteY5" fmla="*/ 1490049 h 1507045"/>
              <a:gd name="connsiteX6" fmla="*/ 1331309 w 1448982"/>
              <a:gd name="connsiteY6" fmla="*/ 1506950 h 1507045"/>
              <a:gd name="connsiteX7" fmla="*/ 719995 w 1448982"/>
              <a:gd name="connsiteY7" fmla="*/ 1506950 h 1507045"/>
              <a:gd name="connsiteX8" fmla="*/ 526256 w 1448982"/>
              <a:gd name="connsiteY8" fmla="*/ 1313116 h 1507045"/>
              <a:gd name="connsiteX9" fmla="*/ 719995 w 1448982"/>
              <a:gd name="connsiteY9" fmla="*/ 1119378 h 1507045"/>
              <a:gd name="connsiteX10" fmla="*/ 193834 w 1448982"/>
              <a:gd name="connsiteY10" fmla="*/ 1119378 h 1507045"/>
              <a:gd name="connsiteX11" fmla="*/ 194024 w 1448982"/>
              <a:gd name="connsiteY11" fmla="*/ 1119378 h 1507045"/>
              <a:gd name="connsiteX12" fmla="*/ 387763 w 1448982"/>
              <a:gd name="connsiteY12" fmla="*/ 1313307 h 1507045"/>
              <a:gd name="connsiteX13" fmla="*/ 193834 w 1448982"/>
              <a:gd name="connsiteY13" fmla="*/ 1507045 h 1507045"/>
              <a:gd name="connsiteX14" fmla="*/ 95 w 1448982"/>
              <a:gd name="connsiteY14" fmla="*/ 1313116 h 1507045"/>
              <a:gd name="connsiteX15" fmla="*/ 193834 w 1448982"/>
              <a:gd name="connsiteY15" fmla="*/ 1119378 h 1507045"/>
              <a:gd name="connsiteX16" fmla="*/ 193929 w 1448982"/>
              <a:gd name="connsiteY16" fmla="*/ 559784 h 1507045"/>
              <a:gd name="connsiteX17" fmla="*/ 805149 w 1448982"/>
              <a:gd name="connsiteY17" fmla="*/ 559784 h 1507045"/>
              <a:gd name="connsiteX18" fmla="*/ 813740 w 1448982"/>
              <a:gd name="connsiteY18" fmla="*/ 559784 h 1507045"/>
              <a:gd name="connsiteX19" fmla="*/ 1003230 w 1448982"/>
              <a:gd name="connsiteY19" fmla="*/ 757866 h 1507045"/>
              <a:gd name="connsiteX20" fmla="*/ 805149 w 1448982"/>
              <a:gd name="connsiteY20" fmla="*/ 947356 h 1507045"/>
              <a:gd name="connsiteX21" fmla="*/ 193929 w 1448982"/>
              <a:gd name="connsiteY21" fmla="*/ 947356 h 1507045"/>
              <a:gd name="connsiteX22" fmla="*/ 95 w 1448982"/>
              <a:gd name="connsiteY22" fmla="*/ 753523 h 1507045"/>
              <a:gd name="connsiteX23" fmla="*/ 193929 w 1448982"/>
              <a:gd name="connsiteY23" fmla="*/ 559784 h 1507045"/>
              <a:gd name="connsiteX24" fmla="*/ 1331214 w 1448982"/>
              <a:gd name="connsiteY24" fmla="*/ 559689 h 1507045"/>
              <a:gd name="connsiteX25" fmla="*/ 1406663 w 1448982"/>
              <a:gd name="connsiteY25" fmla="*/ 574922 h 1507045"/>
              <a:gd name="connsiteX26" fmla="*/ 1448982 w 1448982"/>
              <a:gd name="connsiteY26" fmla="*/ 603454 h 1507045"/>
              <a:gd name="connsiteX27" fmla="*/ 1448982 w 1448982"/>
              <a:gd name="connsiteY27" fmla="*/ 903636 h 1507045"/>
              <a:gd name="connsiteX28" fmla="*/ 1406719 w 1448982"/>
              <a:gd name="connsiteY28" fmla="*/ 932131 h 1507045"/>
              <a:gd name="connsiteX29" fmla="*/ 1331309 w 1448982"/>
              <a:gd name="connsiteY29" fmla="*/ 947356 h 1507045"/>
              <a:gd name="connsiteX30" fmla="*/ 1331214 w 1448982"/>
              <a:gd name="connsiteY30" fmla="*/ 947356 h 1507045"/>
              <a:gd name="connsiteX31" fmla="*/ 1137381 w 1448982"/>
              <a:gd name="connsiteY31" fmla="*/ 753523 h 1507045"/>
              <a:gd name="connsiteX32" fmla="*/ 1331214 w 1448982"/>
              <a:gd name="connsiteY32" fmla="*/ 559689 h 1507045"/>
              <a:gd name="connsiteX33" fmla="*/ 719995 w 1448982"/>
              <a:gd name="connsiteY33" fmla="*/ 95 h 1507045"/>
              <a:gd name="connsiteX34" fmla="*/ 1331309 w 1448982"/>
              <a:gd name="connsiteY34" fmla="*/ 95 h 1507045"/>
              <a:gd name="connsiteX35" fmla="*/ 1406727 w 1448982"/>
              <a:gd name="connsiteY35" fmla="*/ 15357 h 1507045"/>
              <a:gd name="connsiteX36" fmla="*/ 1448982 w 1448982"/>
              <a:gd name="connsiteY36" fmla="*/ 43864 h 1507045"/>
              <a:gd name="connsiteX37" fmla="*/ 1448982 w 1448982"/>
              <a:gd name="connsiteY37" fmla="*/ 343951 h 1507045"/>
              <a:gd name="connsiteX38" fmla="*/ 1406719 w 1448982"/>
              <a:gd name="connsiteY38" fmla="*/ 372444 h 1507045"/>
              <a:gd name="connsiteX39" fmla="*/ 1331309 w 1448982"/>
              <a:gd name="connsiteY39" fmla="*/ 387668 h 1507045"/>
              <a:gd name="connsiteX40" fmla="*/ 719995 w 1448982"/>
              <a:gd name="connsiteY40" fmla="*/ 387668 h 1507045"/>
              <a:gd name="connsiteX41" fmla="*/ 530504 w 1448982"/>
              <a:gd name="connsiteY41" fmla="*/ 198177 h 1507045"/>
              <a:gd name="connsiteX42" fmla="*/ 719995 w 1448982"/>
              <a:gd name="connsiteY42" fmla="*/ 95 h 1507045"/>
              <a:gd name="connsiteX43" fmla="*/ 193929 w 1448982"/>
              <a:gd name="connsiteY43" fmla="*/ 0 h 1507045"/>
              <a:gd name="connsiteX44" fmla="*/ 387668 w 1448982"/>
              <a:gd name="connsiteY44" fmla="*/ 193929 h 1507045"/>
              <a:gd name="connsiteX45" fmla="*/ 193834 w 1448982"/>
              <a:gd name="connsiteY45" fmla="*/ 387668 h 1507045"/>
              <a:gd name="connsiteX46" fmla="*/ 193739 w 1448982"/>
              <a:gd name="connsiteY46" fmla="*/ 387668 h 1507045"/>
              <a:gd name="connsiteX47" fmla="*/ 0 w 1448982"/>
              <a:gd name="connsiteY47" fmla="*/ 193738 h 1507045"/>
              <a:gd name="connsiteX48" fmla="*/ 193929 w 1448982"/>
              <a:gd name="connsiteY48" fmla="*/ 0 h 1507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448982" h="1507045">
                <a:moveTo>
                  <a:pt x="719995" y="1119378"/>
                </a:moveTo>
                <a:lnTo>
                  <a:pt x="1331309" y="1119378"/>
                </a:lnTo>
                <a:cubicBezTo>
                  <a:pt x="1357231" y="1119952"/>
                  <a:pt x="1381892" y="1125601"/>
                  <a:pt x="1404338" y="1135373"/>
                </a:cubicBezTo>
                <a:lnTo>
                  <a:pt x="1448982" y="1165809"/>
                </a:lnTo>
                <a:lnTo>
                  <a:pt x="1448982" y="1459947"/>
                </a:lnTo>
                <a:lnTo>
                  <a:pt x="1406401" y="1490049"/>
                </a:lnTo>
                <a:cubicBezTo>
                  <a:pt x="1383434" y="1500370"/>
                  <a:pt x="1358065" y="1506357"/>
                  <a:pt x="1331309" y="1506950"/>
                </a:cubicBezTo>
                <a:lnTo>
                  <a:pt x="719995" y="1506950"/>
                </a:lnTo>
                <a:cubicBezTo>
                  <a:pt x="612982" y="1506893"/>
                  <a:pt x="526256" y="1420130"/>
                  <a:pt x="526256" y="1313116"/>
                </a:cubicBezTo>
                <a:cubicBezTo>
                  <a:pt x="526256" y="1206112"/>
                  <a:pt x="613000" y="1119378"/>
                  <a:pt x="719995" y="1119378"/>
                </a:cubicBezTo>
                <a:close/>
                <a:moveTo>
                  <a:pt x="193834" y="1119378"/>
                </a:moveTo>
                <a:cubicBezTo>
                  <a:pt x="193900" y="1119378"/>
                  <a:pt x="193958" y="1119378"/>
                  <a:pt x="194024" y="1119378"/>
                </a:cubicBezTo>
                <a:cubicBezTo>
                  <a:pt x="301076" y="1119425"/>
                  <a:pt x="387820" y="1206255"/>
                  <a:pt x="387763" y="1313307"/>
                </a:cubicBezTo>
                <a:cubicBezTo>
                  <a:pt x="387715" y="1420358"/>
                  <a:pt x="300885" y="1507093"/>
                  <a:pt x="193834" y="1507045"/>
                </a:cubicBezTo>
                <a:cubicBezTo>
                  <a:pt x="86782" y="1506988"/>
                  <a:pt x="48" y="1420168"/>
                  <a:pt x="95" y="1313116"/>
                </a:cubicBezTo>
                <a:cubicBezTo>
                  <a:pt x="143" y="1206141"/>
                  <a:pt x="86859" y="1119425"/>
                  <a:pt x="193834" y="1119378"/>
                </a:cubicBezTo>
                <a:close/>
                <a:moveTo>
                  <a:pt x="193929" y="559784"/>
                </a:moveTo>
                <a:lnTo>
                  <a:pt x="805149" y="559784"/>
                </a:lnTo>
                <a:cubicBezTo>
                  <a:pt x="808015" y="559717"/>
                  <a:pt x="810882" y="559717"/>
                  <a:pt x="813740" y="559784"/>
                </a:cubicBezTo>
                <a:cubicBezTo>
                  <a:pt x="920763" y="562156"/>
                  <a:pt x="1005602" y="650843"/>
                  <a:pt x="1003230" y="757866"/>
                </a:cubicBezTo>
                <a:cubicBezTo>
                  <a:pt x="1000859" y="864889"/>
                  <a:pt x="912171" y="949728"/>
                  <a:pt x="805149" y="947356"/>
                </a:cubicBezTo>
                <a:lnTo>
                  <a:pt x="193929" y="947356"/>
                </a:lnTo>
                <a:cubicBezTo>
                  <a:pt x="86878" y="947356"/>
                  <a:pt x="95" y="860574"/>
                  <a:pt x="95" y="753523"/>
                </a:cubicBezTo>
                <a:cubicBezTo>
                  <a:pt x="143" y="646509"/>
                  <a:pt x="86916" y="559784"/>
                  <a:pt x="193929" y="559784"/>
                </a:cubicBezTo>
                <a:close/>
                <a:moveTo>
                  <a:pt x="1331214" y="559689"/>
                </a:moveTo>
                <a:cubicBezTo>
                  <a:pt x="1357977" y="559689"/>
                  <a:pt x="1383473" y="565113"/>
                  <a:pt x="1406663" y="574922"/>
                </a:cubicBezTo>
                <a:lnTo>
                  <a:pt x="1448982" y="603454"/>
                </a:lnTo>
                <a:lnTo>
                  <a:pt x="1448982" y="903636"/>
                </a:lnTo>
                <a:lnTo>
                  <a:pt x="1406719" y="932131"/>
                </a:lnTo>
                <a:cubicBezTo>
                  <a:pt x="1383541" y="941935"/>
                  <a:pt x="1358058" y="947356"/>
                  <a:pt x="1331309" y="947356"/>
                </a:cubicBezTo>
                <a:cubicBezTo>
                  <a:pt x="1331281" y="947356"/>
                  <a:pt x="1331243" y="947356"/>
                  <a:pt x="1331214" y="947356"/>
                </a:cubicBezTo>
                <a:cubicBezTo>
                  <a:pt x="1224163" y="947356"/>
                  <a:pt x="1137381" y="860574"/>
                  <a:pt x="1137381" y="753523"/>
                </a:cubicBezTo>
                <a:cubicBezTo>
                  <a:pt x="1137381" y="646471"/>
                  <a:pt x="1224163" y="559689"/>
                  <a:pt x="1331214" y="559689"/>
                </a:cubicBezTo>
                <a:close/>
                <a:moveTo>
                  <a:pt x="719995" y="95"/>
                </a:moveTo>
                <a:lnTo>
                  <a:pt x="1331309" y="95"/>
                </a:lnTo>
                <a:cubicBezTo>
                  <a:pt x="1358063" y="109"/>
                  <a:pt x="1383548" y="5543"/>
                  <a:pt x="1406727" y="15357"/>
                </a:cubicBezTo>
                <a:lnTo>
                  <a:pt x="1448982" y="43864"/>
                </a:lnTo>
                <a:lnTo>
                  <a:pt x="1448982" y="343951"/>
                </a:lnTo>
                <a:lnTo>
                  <a:pt x="1406719" y="372444"/>
                </a:lnTo>
                <a:cubicBezTo>
                  <a:pt x="1383541" y="382247"/>
                  <a:pt x="1358058" y="387668"/>
                  <a:pt x="1331309" y="387668"/>
                </a:cubicBezTo>
                <a:lnTo>
                  <a:pt x="719995" y="387668"/>
                </a:lnTo>
                <a:cubicBezTo>
                  <a:pt x="616306" y="385372"/>
                  <a:pt x="532800" y="301866"/>
                  <a:pt x="530504" y="198177"/>
                </a:cubicBezTo>
                <a:cubicBezTo>
                  <a:pt x="528133" y="91154"/>
                  <a:pt x="612972" y="2467"/>
                  <a:pt x="719995" y="95"/>
                </a:cubicBezTo>
                <a:close/>
                <a:moveTo>
                  <a:pt x="193929" y="0"/>
                </a:moveTo>
                <a:cubicBezTo>
                  <a:pt x="300980" y="57"/>
                  <a:pt x="387715" y="86877"/>
                  <a:pt x="387668" y="193929"/>
                </a:cubicBezTo>
                <a:cubicBezTo>
                  <a:pt x="387620" y="300942"/>
                  <a:pt x="300847" y="387668"/>
                  <a:pt x="193834" y="387668"/>
                </a:cubicBezTo>
                <a:cubicBezTo>
                  <a:pt x="193805" y="387668"/>
                  <a:pt x="193767" y="387668"/>
                  <a:pt x="193739" y="387668"/>
                </a:cubicBezTo>
                <a:cubicBezTo>
                  <a:pt x="86687" y="387620"/>
                  <a:pt x="-57" y="300790"/>
                  <a:pt x="0" y="193738"/>
                </a:cubicBezTo>
                <a:cubicBezTo>
                  <a:pt x="48" y="86687"/>
                  <a:pt x="86878" y="-48"/>
                  <a:pt x="193929" y="0"/>
                </a:cubicBezTo>
                <a:close/>
              </a:path>
            </a:pathLst>
          </a:custGeom>
          <a:solidFill>
            <a:schemeClr val="bg2"/>
          </a:solidFill>
          <a:ln w="9525" cap="flat">
            <a:noFill/>
            <a:prstDash val="solid"/>
            <a:miter/>
          </a:ln>
        </p:spPr>
        <p:txBody>
          <a:bodyPr rtlCol="0" anchor="ctr"/>
          <a:lstStyle/>
          <a:p>
            <a:endParaRPr lang="en-GB" dirty="0"/>
          </a:p>
        </p:txBody>
      </p:sp>
    </p:spTree>
    <p:custDataLst>
      <p:tags r:id="rId1"/>
    </p:custDataLst>
    <p:extLst>
      <p:ext uri="{BB962C8B-B14F-4D97-AF65-F5344CB8AC3E}">
        <p14:creationId xmlns:p14="http://schemas.microsoft.com/office/powerpoint/2010/main" val="41229720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1488" y="3995649"/>
            <a:ext cx="5915025" cy="1914702"/>
          </a:xfrm>
        </p:spPr>
        <p:txBody>
          <a:bodyPr>
            <a:normAutofit/>
          </a:bodyPr>
          <a:lstStyle>
            <a:lvl1pPr algn="ctr">
              <a:defRPr sz="4000" b="1">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466124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oleObject" Target="../embeddings/oleObject1.bin"/><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3.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svg"/><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7306132A-B59D-390F-2481-79F656B749E6}"/>
              </a:ext>
            </a:extLst>
          </p:cNvPr>
          <p:cNvSpPr>
            <a:spLocks noGrp="1"/>
          </p:cNvSpPr>
          <p:nvPr>
            <p:ph type="sldNum" sz="quarter" idx="4"/>
          </p:nvPr>
        </p:nvSpPr>
        <p:spPr>
          <a:xfrm>
            <a:off x="6478442" y="9415238"/>
            <a:ext cx="335108" cy="228600"/>
          </a:xfrm>
          <a:prstGeom prst="rect">
            <a:avLst/>
          </a:prstGeom>
        </p:spPr>
        <p:txBody>
          <a:bodyPr vert="horz" lIns="27432" tIns="45720" rIns="27432" bIns="45720" rtlCol="0" anchor="ctr"/>
          <a:lstStyle>
            <a:lvl1pPr algn="ctr">
              <a:defRPr sz="1000">
                <a:solidFill>
                  <a:schemeClr val="tx1"/>
                </a:solidFill>
              </a:defRPr>
            </a:lvl1pPr>
          </a:lstStyle>
          <a:p>
            <a:fld id="{86917E82-934E-4F0E-A48C-AD18F400B9E6}" type="slidenum">
              <a:rPr lang="en-US" smtClean="0"/>
              <a:pPr/>
              <a:t>‹#›</a:t>
            </a:fld>
            <a:endParaRPr lang="en-US" dirty="0"/>
          </a:p>
        </p:txBody>
      </p:sp>
      <p:graphicFrame>
        <p:nvGraphicFramePr>
          <p:cNvPr id="5" name="Object 4" hidden="1">
            <a:extLst>
              <a:ext uri="{FF2B5EF4-FFF2-40B4-BE49-F238E27FC236}">
                <a16:creationId xmlns:a16="http://schemas.microsoft.com/office/drawing/2014/main" id="{186C3825-3E1D-4DF5-96D3-9A36993EF95F}"/>
              </a:ext>
            </a:extLst>
          </p:cNvPr>
          <p:cNvGraphicFramePr>
            <a:graphicFrameLocks/>
          </p:cNvGraphicFramePr>
          <p:nvPr userDrawn="1">
            <p:custDataLst>
              <p:tags r:id="rId20"/>
            </p:custDataLst>
            <p:extLst>
              <p:ext uri="{D42A27DB-BD31-4B8C-83A1-F6EECF244321}">
                <p14:modId xmlns:p14="http://schemas.microsoft.com/office/powerpoint/2010/main" val="1244063985"/>
              </p:ext>
            </p:extLst>
          </p:nvPr>
        </p:nvGraphicFramePr>
        <p:xfrm>
          <a:off x="895" y="2294"/>
          <a:ext cx="893" cy="2294"/>
        </p:xfrm>
        <a:graphic>
          <a:graphicData uri="http://schemas.openxmlformats.org/presentationml/2006/ole">
            <mc:AlternateContent xmlns:mc="http://schemas.openxmlformats.org/markup-compatibility/2006">
              <mc:Choice xmlns:v="urn:schemas-microsoft-com:vml" Requires="v">
                <p:oleObj name="think-cell Slide" r:id="rId21" imgW="421" imgH="423" progId="TCLayout.ActiveDocument.1">
                  <p:embed/>
                </p:oleObj>
              </mc:Choice>
              <mc:Fallback>
                <p:oleObj name="think-cell Slide" r:id="rId21" imgW="421" imgH="423" progId="TCLayout.ActiveDocument.1">
                  <p:embed/>
                  <p:pic>
                    <p:nvPicPr>
                      <p:cNvPr id="5" name="Object 4" hidden="1">
                        <a:extLst>
                          <a:ext uri="{FF2B5EF4-FFF2-40B4-BE49-F238E27FC236}">
                            <a16:creationId xmlns:a16="http://schemas.microsoft.com/office/drawing/2014/main" id="{186C3825-3E1D-4DF5-96D3-9A36993EF95F}"/>
                          </a:ext>
                        </a:extLst>
                      </p:cNvPr>
                      <p:cNvPicPr/>
                      <p:nvPr/>
                    </p:nvPicPr>
                    <p:blipFill>
                      <a:blip r:embed="rId22"/>
                      <a:stretch>
                        <a:fillRect/>
                      </a:stretch>
                    </p:blipFill>
                    <p:spPr>
                      <a:xfrm>
                        <a:off x="895" y="2294"/>
                        <a:ext cx="893" cy="2294"/>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DCA389D2-B493-486D-8825-0FF07177B362}"/>
              </a:ext>
            </a:extLst>
          </p:cNvPr>
          <p:cNvSpPr>
            <a:spLocks noGrp="1"/>
          </p:cNvSpPr>
          <p:nvPr>
            <p:ph type="title"/>
          </p:nvPr>
        </p:nvSpPr>
        <p:spPr>
          <a:xfrm>
            <a:off x="330401" y="323543"/>
            <a:ext cx="6176665" cy="585216"/>
          </a:xfrm>
          <a:prstGeom prst="rect">
            <a:avLst/>
          </a:prstGeom>
        </p:spPr>
        <p:txBody>
          <a:bodyPr vert="horz" lIns="0" tIns="45720" rIns="0" bIns="45720" rtlCol="0" anchor="ctr">
            <a:noAutofit/>
          </a:bodyPr>
          <a:lstStyle/>
          <a:p>
            <a:endParaRPr lang="en-GB" dirty="0"/>
          </a:p>
        </p:txBody>
      </p:sp>
      <p:sp>
        <p:nvSpPr>
          <p:cNvPr id="6" name="Rectangle 5">
            <a:extLst>
              <a:ext uri="{FF2B5EF4-FFF2-40B4-BE49-F238E27FC236}">
                <a16:creationId xmlns:a16="http://schemas.microsoft.com/office/drawing/2014/main" id="{138B4D3F-9EFA-C725-E508-2286F2ADD121}"/>
              </a:ext>
            </a:extLst>
          </p:cNvPr>
          <p:cNvSpPr/>
          <p:nvPr userDrawn="1"/>
        </p:nvSpPr>
        <p:spPr>
          <a:xfrm>
            <a:off x="865" y="303213"/>
            <a:ext cx="51615" cy="60554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23" dirty="0"/>
          </a:p>
        </p:txBody>
      </p:sp>
      <p:sp>
        <p:nvSpPr>
          <p:cNvPr id="17" name="Text Placeholder 16">
            <a:extLst>
              <a:ext uri="{FF2B5EF4-FFF2-40B4-BE49-F238E27FC236}">
                <a16:creationId xmlns:a16="http://schemas.microsoft.com/office/drawing/2014/main" id="{989ED7AE-23C8-9132-373A-A0413507D564}"/>
              </a:ext>
            </a:extLst>
          </p:cNvPr>
          <p:cNvSpPr>
            <a:spLocks noGrp="1"/>
          </p:cNvSpPr>
          <p:nvPr>
            <p:ph type="body" idx="1"/>
          </p:nvPr>
        </p:nvSpPr>
        <p:spPr>
          <a:xfrm>
            <a:off x="330401" y="1266826"/>
            <a:ext cx="6176665" cy="765545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Graphic 2">
            <a:extLst>
              <a:ext uri="{FF2B5EF4-FFF2-40B4-BE49-F238E27FC236}">
                <a16:creationId xmlns:a16="http://schemas.microsoft.com/office/drawing/2014/main" id="{41D0F678-5E50-B4FC-125D-DE8CD63025BF}"/>
              </a:ext>
            </a:extLst>
          </p:cNvPr>
          <p:cNvPicPr>
            <a:picLocks/>
          </p:cNvPicPr>
          <p:nvPr userDrawn="1"/>
        </p:nvPicPr>
        <p:blipFill>
          <a:blip>
            <a:extLst>
              <a:ext uri="{96DAC541-7B7A-43D3-8B79-37D633B846F1}">
                <asvg:svgBlip xmlns:asvg="http://schemas.microsoft.com/office/drawing/2016/SVG/main" r:embed="rId23"/>
              </a:ext>
            </a:extLst>
          </a:blip>
          <a:stretch>
            <a:fillRect/>
          </a:stretch>
        </p:blipFill>
        <p:spPr>
          <a:xfrm>
            <a:off x="5695160" y="9490803"/>
            <a:ext cx="813816" cy="82296"/>
          </a:xfrm>
          <a:prstGeom prst="rect">
            <a:avLst/>
          </a:prstGeom>
        </p:spPr>
      </p:pic>
    </p:spTree>
    <p:custDataLst>
      <p:tags r:id="rId19"/>
    </p:custDataLst>
    <p:extLst>
      <p:ext uri="{BB962C8B-B14F-4D97-AF65-F5344CB8AC3E}">
        <p14:creationId xmlns:p14="http://schemas.microsoft.com/office/powerpoint/2010/main" val="1786572581"/>
      </p:ext>
    </p:extLst>
  </p:cSld>
  <p:clrMap bg1="lt1" tx1="dk1" bg2="lt2" tx2="dk2" accent1="accent1" accent2="accent2" accent3="accent3" accent4="accent4" accent5="accent5" accent6="accent6" hlink="hlink" folHlink="folHlink"/>
  <p:sldLayoutIdLst>
    <p:sldLayoutId id="2147483794" r:id="rId1"/>
    <p:sldLayoutId id="2147483796" r:id="rId2"/>
    <p:sldLayoutId id="2147483664" r:id="rId3"/>
    <p:sldLayoutId id="2147483824" r:id="rId4"/>
    <p:sldLayoutId id="2147483701" r:id="rId5"/>
    <p:sldLayoutId id="2147483654" r:id="rId6"/>
    <p:sldLayoutId id="2147483849" r:id="rId7"/>
    <p:sldLayoutId id="2147483848" r:id="rId8"/>
    <p:sldLayoutId id="2147483811" r:id="rId9"/>
    <p:sldLayoutId id="2147483691" r:id="rId10"/>
    <p:sldLayoutId id="2147483803" r:id="rId11"/>
    <p:sldLayoutId id="2147483843" r:id="rId12"/>
    <p:sldLayoutId id="2147483681" r:id="rId13"/>
    <p:sldLayoutId id="2147483793" r:id="rId14"/>
    <p:sldLayoutId id="2147483655" r:id="rId15"/>
    <p:sldLayoutId id="2147483852" r:id="rId16"/>
    <p:sldLayoutId id="2147483853" r:id="rId17"/>
  </p:sldLayoutIdLst>
  <p:hf hdr="0" dt="0"/>
  <p:txStyles>
    <p:titleStyle>
      <a:lvl1pPr algn="l" defTabSz="417879" rtl="0" eaLnBrk="1" latinLnBrk="0" hangingPunct="1">
        <a:lnSpc>
          <a:spcPct val="100000"/>
        </a:lnSpc>
        <a:spcBef>
          <a:spcPts val="0"/>
        </a:spcBef>
        <a:spcAft>
          <a:spcPts val="0"/>
        </a:spcAft>
        <a:buNone/>
        <a:defRPr sz="2400" b="1" kern="1200">
          <a:solidFill>
            <a:schemeClr val="bg2"/>
          </a:solidFill>
          <a:latin typeface="Segoe UI" panose="020B0502040204020203" pitchFamily="34" charset="0"/>
          <a:ea typeface="Segoe UI" panose="020B0502040204020203" pitchFamily="34" charset="0"/>
          <a:cs typeface="Segoe UI" panose="020B0502040204020203" pitchFamily="34" charset="0"/>
        </a:defRPr>
      </a:lvl1pPr>
    </p:titleStyle>
    <p:bodyStyle>
      <a:lvl1pPr marL="365760" indent="-365760" algn="l" defTabSz="417879" rtl="0" eaLnBrk="1" latinLnBrk="0" hangingPunct="1">
        <a:lnSpc>
          <a:spcPct val="100000"/>
        </a:lnSpc>
        <a:spcBef>
          <a:spcPts val="400"/>
        </a:spcBef>
        <a:spcAft>
          <a:spcPts val="400"/>
        </a:spcAft>
        <a:buClr>
          <a:schemeClr val="tx2"/>
        </a:buClr>
        <a:buSzPct val="100000"/>
        <a:buFont typeface="+mj-lt"/>
        <a:buAutoNum type="arabicPeriod"/>
        <a:defRPr sz="1600" b="0" i="0" kern="120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731520" indent="-365760" algn="l" defTabSz="417879" rtl="0" eaLnBrk="1" latinLnBrk="0" hangingPunct="1">
        <a:lnSpc>
          <a:spcPct val="100000"/>
        </a:lnSpc>
        <a:spcBef>
          <a:spcPts val="400"/>
        </a:spcBef>
        <a:spcAft>
          <a:spcPts val="400"/>
        </a:spcAft>
        <a:buClr>
          <a:schemeClr val="tx2"/>
        </a:buClr>
        <a:buFont typeface="+mj-lt"/>
        <a:buAutoNum type="alphaLcPeriod"/>
        <a:defRPr sz="1600" b="0" i="0" kern="120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1097280" indent="-365760" algn="l" defTabSz="417879" rtl="0" eaLnBrk="1" latinLnBrk="0" hangingPunct="1">
        <a:lnSpc>
          <a:spcPct val="100000"/>
        </a:lnSpc>
        <a:spcBef>
          <a:spcPts val="400"/>
        </a:spcBef>
        <a:spcAft>
          <a:spcPts val="400"/>
        </a:spcAft>
        <a:buClr>
          <a:schemeClr val="tx2"/>
        </a:buClr>
        <a:buSzPct val="100000"/>
        <a:buFont typeface="+mj-lt"/>
        <a:buAutoNum type="romanLcPeriod"/>
        <a:defRPr sz="1600" b="0" i="0" kern="120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463040" indent="-365760" algn="l" defTabSz="417879" rtl="0" eaLnBrk="1" latinLnBrk="0" hangingPunct="1">
        <a:lnSpc>
          <a:spcPct val="100000"/>
        </a:lnSpc>
        <a:spcBef>
          <a:spcPts val="400"/>
        </a:spcBef>
        <a:spcAft>
          <a:spcPts val="400"/>
        </a:spcAft>
        <a:buClr>
          <a:schemeClr val="tx1"/>
        </a:buClr>
        <a:buFont typeface="Arial" panose="020B0604020202020204" pitchFamily="34" charset="0"/>
        <a:buChar char="•"/>
        <a:defRPr sz="1600" b="0" i="0" kern="120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1828800" indent="-365760" algn="l" defTabSz="417879" rtl="0" eaLnBrk="1" latinLnBrk="0" hangingPunct="1">
        <a:lnSpc>
          <a:spcPct val="100000"/>
        </a:lnSpc>
        <a:spcBef>
          <a:spcPts val="400"/>
        </a:spcBef>
        <a:spcAft>
          <a:spcPts val="400"/>
        </a:spcAft>
        <a:buClr>
          <a:schemeClr val="tx1"/>
        </a:buClr>
        <a:buFont typeface="Arial" panose="020B0604020202020204" pitchFamily="34" charset="0"/>
        <a:buChar char="•"/>
        <a:defRPr sz="1600" b="0" i="0" kern="1200">
          <a:solidFill>
            <a:schemeClr val="tx1"/>
          </a:solidFill>
          <a:latin typeface="Segoe UI" panose="020B0502040204020203" pitchFamily="34" charset="0"/>
          <a:ea typeface="Segoe UI" panose="020B0502040204020203" pitchFamily="34" charset="0"/>
          <a:cs typeface="Segoe UI" panose="020B0502040204020203" pitchFamily="34" charset="0"/>
        </a:defRPr>
      </a:lvl5pPr>
      <a:lvl6pPr marL="888404" indent="-156294" algn="l" defTabSz="417879" rtl="0" eaLnBrk="1" latinLnBrk="0" hangingPunct="1">
        <a:lnSpc>
          <a:spcPct val="90000"/>
        </a:lnSpc>
        <a:spcBef>
          <a:spcPts val="366"/>
        </a:spcBef>
        <a:buClr>
          <a:schemeClr val="tx1"/>
        </a:buClr>
        <a:buFont typeface="Arial" panose="020B0604020202020204" pitchFamily="34" charset="0"/>
        <a:buChar char="•"/>
        <a:defRPr sz="731" b="0" i="0" kern="1200">
          <a:solidFill>
            <a:schemeClr val="tx1"/>
          </a:solidFill>
          <a:latin typeface="+mj-lt"/>
          <a:ea typeface="Lato" panose="020F0502020204030203" pitchFamily="34" charset="0"/>
          <a:cs typeface="Poppins" panose="00000500000000000000" pitchFamily="50" charset="0"/>
        </a:defRPr>
      </a:lvl6pPr>
      <a:lvl7pPr marL="1036472" indent="-156294" algn="l" defTabSz="417879" rtl="0" eaLnBrk="1" latinLnBrk="0" hangingPunct="1">
        <a:lnSpc>
          <a:spcPct val="90000"/>
        </a:lnSpc>
        <a:spcBef>
          <a:spcPts val="366"/>
        </a:spcBef>
        <a:buClr>
          <a:schemeClr val="tx1"/>
        </a:buClr>
        <a:buFont typeface="Arial" panose="020B0604020202020204" pitchFamily="34" charset="0"/>
        <a:buChar char="•"/>
        <a:defRPr sz="731" b="0" i="0" kern="1200">
          <a:solidFill>
            <a:schemeClr val="tx1"/>
          </a:solidFill>
          <a:latin typeface="+mn-lt"/>
          <a:ea typeface="Lato" panose="020F0502020204030203" pitchFamily="34" charset="0"/>
          <a:cs typeface="Poppins" panose="00000500000000000000" pitchFamily="50" charset="0"/>
        </a:defRPr>
      </a:lvl7pPr>
      <a:lvl8pPr marL="1184539" indent="-156294" algn="l" defTabSz="417879" rtl="0" eaLnBrk="1" latinLnBrk="0" hangingPunct="1">
        <a:lnSpc>
          <a:spcPct val="90000"/>
        </a:lnSpc>
        <a:spcBef>
          <a:spcPts val="366"/>
        </a:spcBef>
        <a:buClr>
          <a:srgbClr val="E0044E"/>
        </a:buClr>
        <a:buFont typeface="Arial" panose="020B0604020202020204" pitchFamily="34" charset="0"/>
        <a:buChar char="•"/>
        <a:defRPr sz="731" b="0" i="0" kern="1200">
          <a:solidFill>
            <a:schemeClr val="tx1"/>
          </a:solidFill>
          <a:latin typeface="+mn-lt"/>
          <a:ea typeface="+mn-ea"/>
          <a:cs typeface="+mn-cs"/>
        </a:defRPr>
      </a:lvl8pPr>
      <a:lvl9pPr marL="1775986" indent="-104470" algn="l" defTabSz="417879" rtl="0" eaLnBrk="1" latinLnBrk="0" hangingPunct="1">
        <a:lnSpc>
          <a:spcPct val="90000"/>
        </a:lnSpc>
        <a:spcBef>
          <a:spcPts val="228"/>
        </a:spcBef>
        <a:buFont typeface="Arial" panose="020B0604020202020204" pitchFamily="34" charset="0"/>
        <a:buChar char="•"/>
        <a:defRPr sz="823" kern="1200">
          <a:solidFill>
            <a:schemeClr val="tx1"/>
          </a:solidFill>
          <a:latin typeface="+mn-lt"/>
          <a:ea typeface="+mn-ea"/>
          <a:cs typeface="+mn-cs"/>
        </a:defRPr>
      </a:lvl9pPr>
    </p:bodyStyle>
    <p:otherStyle>
      <a:defPPr>
        <a:defRPr lang="en-US"/>
      </a:defPPr>
      <a:lvl1pPr marL="0" algn="l" defTabSz="417879" rtl="0" eaLnBrk="1" latinLnBrk="0" hangingPunct="1">
        <a:defRPr sz="823" kern="1200">
          <a:solidFill>
            <a:schemeClr val="tx1"/>
          </a:solidFill>
          <a:latin typeface="+mn-lt"/>
          <a:ea typeface="+mn-ea"/>
          <a:cs typeface="+mn-cs"/>
        </a:defRPr>
      </a:lvl1pPr>
      <a:lvl2pPr marL="208940" algn="l" defTabSz="417879" rtl="0" eaLnBrk="1" latinLnBrk="0" hangingPunct="1">
        <a:defRPr sz="823" kern="1200">
          <a:solidFill>
            <a:schemeClr val="tx1"/>
          </a:solidFill>
          <a:latin typeface="+mn-lt"/>
          <a:ea typeface="+mn-ea"/>
          <a:cs typeface="+mn-cs"/>
        </a:defRPr>
      </a:lvl2pPr>
      <a:lvl3pPr marL="417879" algn="l" defTabSz="417879" rtl="0" eaLnBrk="1" latinLnBrk="0" hangingPunct="1">
        <a:defRPr sz="823" kern="1200">
          <a:solidFill>
            <a:schemeClr val="tx1"/>
          </a:solidFill>
          <a:latin typeface="+mn-lt"/>
          <a:ea typeface="+mn-ea"/>
          <a:cs typeface="+mn-cs"/>
        </a:defRPr>
      </a:lvl3pPr>
      <a:lvl4pPr marL="626818" algn="l" defTabSz="417879" rtl="0" eaLnBrk="1" latinLnBrk="0" hangingPunct="1">
        <a:defRPr sz="823" kern="1200">
          <a:solidFill>
            <a:schemeClr val="tx1"/>
          </a:solidFill>
          <a:latin typeface="+mn-lt"/>
          <a:ea typeface="+mn-ea"/>
          <a:cs typeface="+mn-cs"/>
        </a:defRPr>
      </a:lvl4pPr>
      <a:lvl5pPr marL="835758" algn="l" defTabSz="417879" rtl="0" eaLnBrk="1" latinLnBrk="0" hangingPunct="1">
        <a:defRPr sz="823" kern="1200">
          <a:solidFill>
            <a:schemeClr val="tx1"/>
          </a:solidFill>
          <a:latin typeface="+mn-lt"/>
          <a:ea typeface="+mn-ea"/>
          <a:cs typeface="+mn-cs"/>
        </a:defRPr>
      </a:lvl5pPr>
      <a:lvl6pPr marL="1044697" algn="l" defTabSz="417879" rtl="0" eaLnBrk="1" latinLnBrk="0" hangingPunct="1">
        <a:defRPr sz="823" kern="1200">
          <a:solidFill>
            <a:schemeClr val="tx1"/>
          </a:solidFill>
          <a:latin typeface="+mn-lt"/>
          <a:ea typeface="+mn-ea"/>
          <a:cs typeface="+mn-cs"/>
        </a:defRPr>
      </a:lvl6pPr>
      <a:lvl7pPr marL="1253637" algn="l" defTabSz="417879" rtl="0" eaLnBrk="1" latinLnBrk="0" hangingPunct="1">
        <a:defRPr sz="823" kern="1200">
          <a:solidFill>
            <a:schemeClr val="tx1"/>
          </a:solidFill>
          <a:latin typeface="+mn-lt"/>
          <a:ea typeface="+mn-ea"/>
          <a:cs typeface="+mn-cs"/>
        </a:defRPr>
      </a:lvl7pPr>
      <a:lvl8pPr marL="1462577" algn="l" defTabSz="417879" rtl="0" eaLnBrk="1" latinLnBrk="0" hangingPunct="1">
        <a:defRPr sz="823" kern="1200">
          <a:solidFill>
            <a:schemeClr val="tx1"/>
          </a:solidFill>
          <a:latin typeface="+mn-lt"/>
          <a:ea typeface="+mn-ea"/>
          <a:cs typeface="+mn-cs"/>
        </a:defRPr>
      </a:lvl8pPr>
      <a:lvl9pPr marL="1671517" algn="l" defTabSz="417879" rtl="0" eaLnBrk="1" latinLnBrk="0" hangingPunct="1">
        <a:defRPr sz="82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91" userDrawn="1">
          <p15:clr>
            <a:srgbClr val="F26B43"/>
          </p15:clr>
        </p15:guide>
        <p15:guide id="2" pos="203" userDrawn="1">
          <p15:clr>
            <a:srgbClr val="F26B43"/>
          </p15:clr>
        </p15:guide>
        <p15:guide id="3" pos="4099" userDrawn="1">
          <p15:clr>
            <a:srgbClr val="F26B43"/>
          </p15:clr>
        </p15:guide>
        <p15:guide id="4" orient="horz" pos="6101" userDrawn="1">
          <p15:clr>
            <a:srgbClr val="F26B43"/>
          </p15:clr>
        </p15:guide>
        <p15:guide id="6" orient="horz" pos="798" userDrawn="1">
          <p15:clr>
            <a:srgbClr val="F26B43"/>
          </p15:clr>
        </p15:guide>
        <p15:guide id="7" orient="horz" pos="589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1.emf"/><Relationship Id="rId2" Type="http://schemas.openxmlformats.org/officeDocument/2006/relationships/slideLayout" Target="../slideLayouts/slideLayout15.xml"/><Relationship Id="rId1" Type="http://schemas.openxmlformats.org/officeDocument/2006/relationships/tags" Target="../tags/tag28.xml"/><Relationship Id="rId6" Type="http://schemas.openxmlformats.org/officeDocument/2006/relationships/oleObject" Target="../embeddings/oleObject11.bin"/><Relationship Id="rId5" Type="http://schemas.microsoft.com/office/2007/relationships/hdphoto" Target="../media/hdphoto1.wdp"/><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8" Type="http://schemas.openxmlformats.org/officeDocument/2006/relationships/hyperlink" Target="https://www.deloitte.com/us/en/what-we-do/capabilities/mergers-acquisitions/articles/m-and-a-generative-ai-study.html" TargetMode="External"/><Relationship Id="rId13" Type="http://schemas.openxmlformats.org/officeDocument/2006/relationships/hyperlink" Target="https://www.permira.com/news-and-insights/insights/genai-in-the-permira-portfolio-3q2025" TargetMode="External"/><Relationship Id="rId18" Type="http://schemas.openxmlformats.org/officeDocument/2006/relationships/hyperlink" Target="https://www.billtrust.com/news/study-finds-ai-in-accounts-receivable-reduces-dso" TargetMode="External"/><Relationship Id="rId26" Type="http://schemas.openxmlformats.org/officeDocument/2006/relationships/hyperlink" Target="https://www.evalueserve.com/case-study/harnessing-ai-to-drive-deal-origination-productivity-by-26/" TargetMode="External"/><Relationship Id="rId3" Type="http://schemas.openxmlformats.org/officeDocument/2006/relationships/hyperlink" Target="https://www.bain.com/globalassets/noindex/2025/bain-report_global-private-equity-report-2025.pdf" TargetMode="External"/><Relationship Id="rId21" Type="http://schemas.openxmlformats.org/officeDocument/2006/relationships/hyperlink" Target="https://www.vistaequitypartners.com/insights/agentic-ai-factory/" TargetMode="External"/><Relationship Id="rId7" Type="http://schemas.openxmlformats.org/officeDocument/2006/relationships/hyperlink" Target="https://www.fticonsulting.com/-/media/files/insights/reports/2026/mar/2026-private-equity-ai-radar.pdf" TargetMode="External"/><Relationship Id="rId12" Type="http://schemas.openxmlformats.org/officeDocument/2006/relationships/hyperlink" Target="https://www.msci.com/research-and-insights/paper/the-state-of-private-markets-2026" TargetMode="External"/><Relationship Id="rId17" Type="http://schemas.openxmlformats.org/officeDocument/2006/relationships/hyperlink" Target="https://www.blott.com/reports/ai-use-cases-in-private-equity" TargetMode="External"/><Relationship Id="rId25" Type="http://schemas.openxmlformats.org/officeDocument/2006/relationships/hyperlink" Target="https://www.evalueserve.com/case-study/private-equity-firm-accelerates-due-diligence/" TargetMode="External"/><Relationship Id="rId2" Type="http://schemas.openxmlformats.org/officeDocument/2006/relationships/hyperlink" Target="https://www.bain.com/insights/topics/global-private-equity-report/" TargetMode="External"/><Relationship Id="rId16" Type="http://schemas.openxmlformats.org/officeDocument/2006/relationships/hyperlink" Target="https://www.blott.com/reports/ai-case-studies-in-private-equity-portfolio-value-creation-operations" TargetMode="External"/><Relationship Id="rId20" Type="http://schemas.openxmlformats.org/officeDocument/2006/relationships/hyperlink" Target="https://www.thomabravo.com/press-releases/thoma-bravo-and-google-cloud-launch-strategic-partnership-to-deliver-on-the-promise-of-ai-for-enterprise-software" TargetMode="External"/><Relationship Id="rId29" Type="http://schemas.openxmlformats.org/officeDocument/2006/relationships/hyperlink" Target="https://www.evalueserve.com/solutions/private-equity-advisory/" TargetMode="External"/><Relationship Id="rId1" Type="http://schemas.openxmlformats.org/officeDocument/2006/relationships/slideLayout" Target="../slideLayouts/slideLayout15.xml"/><Relationship Id="rId6" Type="http://schemas.openxmlformats.org/officeDocument/2006/relationships/hyperlink" Target="https://www.fticonsulting.com/insights/reports/2026-private-equity-ai-radar" TargetMode="External"/><Relationship Id="rId11" Type="http://schemas.openxmlformats.org/officeDocument/2006/relationships/hyperlink" Target="https://www.alvarezandmarsal.com/press-release/alvarez-marsal-north-america-value-creation-report-2026" TargetMode="External"/><Relationship Id="rId24" Type="http://schemas.openxmlformats.org/officeDocument/2006/relationships/hyperlink" Target="https://www.evalueserve.com/blog/rewriting-the-rules-how-agentic-ai-is-transforming-private-equity/" TargetMode="External"/><Relationship Id="rId5" Type="http://schemas.openxmlformats.org/officeDocument/2006/relationships/hyperlink" Target="https://www.gain.ai/insight-reports/private-equity-value-creation-report-2026" TargetMode="External"/><Relationship Id="rId15" Type="http://schemas.openxmlformats.org/officeDocument/2006/relationships/hyperlink" Target="https://sloanreview.mit.edu/article/building-ai-capabilities-into-portfolio-companies-at-apollo/" TargetMode="External"/><Relationship Id="rId23" Type="http://schemas.openxmlformats.org/officeDocument/2006/relationships/hyperlink" Target="https://www.evalueserve.com/solutions/private-markets-technology/" TargetMode="External"/><Relationship Id="rId28" Type="http://schemas.openxmlformats.org/officeDocument/2006/relationships/hyperlink" Target="https://www.evalueserve.com/case-study/modernizing-portfolio-operations-proven-quality-and-cost-savings/" TargetMode="External"/><Relationship Id="rId10" Type="http://schemas.openxmlformats.org/officeDocument/2006/relationships/hyperlink" Target="https://www.grantthornton.com/insights/survey-reports/private-equity/2026/private-equity-insights-2026-ai-impact-survey" TargetMode="External"/><Relationship Id="rId19" Type="http://schemas.openxmlformats.org/officeDocument/2006/relationships/hyperlink" Target="https://eqtgroup.com/news/eqt-and-google-accelerate-ai-adoption-for-global-businesses-2026-05-28" TargetMode="External"/><Relationship Id="rId4" Type="http://schemas.openxmlformats.org/officeDocument/2006/relationships/hyperlink" Target="https://www.mckinsey.com/industries/private-capital/our-insights/global-private-markets-report/private-equity" TargetMode="External"/><Relationship Id="rId9" Type="http://schemas.openxmlformats.org/officeDocument/2006/relationships/hyperlink" Target="https://www.bcg.com/publications/2026/private-equitys-future-digital-first-and-ai-powered" TargetMode="External"/><Relationship Id="rId14" Type="http://schemas.openxmlformats.org/officeDocument/2006/relationships/hyperlink" Target="https://www.londonstockexchange.com/news-article/HGT/hg-to-increase-strategic-investment-in-hgt/17622945" TargetMode="External"/><Relationship Id="rId22" Type="http://schemas.openxmlformats.org/officeDocument/2006/relationships/hyperlink" Target="https://www.ey.com/en_gl/insights/private-equity/private-equity-exit-readiness-study." TargetMode="External"/><Relationship Id="rId27" Type="http://schemas.openxmlformats.org/officeDocument/2006/relationships/hyperlink" Target="https://www.evalueserve.com/blog/ai-in-investment-banking-start-with-workflows-not-tool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emf"/><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CCEAC-B47D-A556-B59F-80498E4D12BD}"/>
            </a:ext>
          </a:extLst>
        </p:cNvPr>
        <p:cNvGrpSpPr/>
        <p:nvPr/>
      </p:nvGrpSpPr>
      <p:grpSpPr>
        <a:xfrm>
          <a:off x="0" y="0"/>
          <a:ext cx="0" cy="0"/>
          <a:chOff x="0" y="0"/>
          <a:chExt cx="0" cy="0"/>
        </a:xfrm>
      </p:grpSpPr>
      <p:sp>
        <p:nvSpPr>
          <p:cNvPr id="14" name="Rounded Rectangle 101">
            <a:extLst>
              <a:ext uri="{FF2B5EF4-FFF2-40B4-BE49-F238E27FC236}">
                <a16:creationId xmlns:a16="http://schemas.microsoft.com/office/drawing/2014/main" id="{7226802B-1409-9B01-BCBE-FF4637E0CA98}"/>
              </a:ext>
            </a:extLst>
          </p:cNvPr>
          <p:cNvSpPr/>
          <p:nvPr/>
        </p:nvSpPr>
        <p:spPr>
          <a:xfrm>
            <a:off x="0" y="0"/>
            <a:ext cx="6858000" cy="2868461"/>
          </a:xfrm>
          <a:prstGeom prst="roundRect">
            <a:avLst>
              <a:gd name="adj" fmla="val 0"/>
            </a:avLst>
          </a:prstGeom>
          <a:blipFill>
            <a:blip r:embed="rId4">
              <a:extLst>
                <a:ext uri="{BEBA8EAE-BF5A-486C-A8C5-ECC9F3942E4B}">
                  <a14:imgProps xmlns:a14="http://schemas.microsoft.com/office/drawing/2010/main">
                    <a14:imgLayer r:embed="rId5">
                      <a14:imgEffect>
                        <a14:brightnessContrast bright="23000"/>
                      </a14:imgEffect>
                    </a14:imgLayer>
                  </a14:imgProps>
                </a:ext>
              </a:extLst>
            </a:blip>
            <a:stretch>
              <a:fillRect l="-2253" t="-7029" r="-17604" b="556"/>
            </a:stretch>
          </a:blip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ounded Rectangle 53">
            <a:extLst>
              <a:ext uri="{FF2B5EF4-FFF2-40B4-BE49-F238E27FC236}">
                <a16:creationId xmlns:a16="http://schemas.microsoft.com/office/drawing/2014/main" id="{B0A49AB8-CB2C-9D21-8897-567E3C2A2BEC}"/>
              </a:ext>
            </a:extLst>
          </p:cNvPr>
          <p:cNvSpPr/>
          <p:nvPr/>
        </p:nvSpPr>
        <p:spPr>
          <a:xfrm>
            <a:off x="322263" y="4741485"/>
            <a:ext cx="6198534" cy="274320"/>
          </a:xfrm>
          <a:prstGeom prst="roundRect">
            <a:avLst/>
          </a:prstGeom>
          <a:gradFill>
            <a:gsLst>
              <a:gs pos="100000">
                <a:schemeClr val="bg2"/>
              </a:gs>
              <a:gs pos="0">
                <a:schemeClr val="accent1">
                  <a:lumMod val="90000"/>
                  <a:lumOff val="10000"/>
                </a:scheme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dirty="0">
                <a:latin typeface="Tenorite" panose="00000500000000000000" pitchFamily="2" charset="0"/>
              </a:rPr>
              <a:t>THE MARKET BACKDROP AT A GLANCE</a:t>
            </a:r>
          </a:p>
        </p:txBody>
      </p:sp>
      <p:graphicFrame>
        <p:nvGraphicFramePr>
          <p:cNvPr id="6" name="think-cell data - do not delete" hidden="1">
            <a:extLst>
              <a:ext uri="{FF2B5EF4-FFF2-40B4-BE49-F238E27FC236}">
                <a16:creationId xmlns:a16="http://schemas.microsoft.com/office/drawing/2014/main" id="{67F93731-90BE-7473-2BBE-962AE9924764}"/>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21" imgH="423" progId="TCLayout.ActiveDocument.1">
                  <p:embed/>
                </p:oleObj>
              </mc:Choice>
              <mc:Fallback>
                <p:oleObj name="think-cell Slide" r:id="rId6" imgW="421" imgH="423" progId="TCLayout.ActiveDocument.1">
                  <p:embed/>
                  <p:pic>
                    <p:nvPicPr>
                      <p:cNvPr id="6" name="think-cell data - do not delete" hidden="1">
                        <a:extLst>
                          <a:ext uri="{FF2B5EF4-FFF2-40B4-BE49-F238E27FC236}">
                            <a16:creationId xmlns:a16="http://schemas.microsoft.com/office/drawing/2014/main" id="{9FCE05E8-571C-1278-C12A-76109E80E94D}"/>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Rounded Corners 3">
            <a:extLst>
              <a:ext uri="{FF2B5EF4-FFF2-40B4-BE49-F238E27FC236}">
                <a16:creationId xmlns:a16="http://schemas.microsoft.com/office/drawing/2014/main" id="{A6D0B92A-5357-2C76-5021-F7F98053ADE9}"/>
              </a:ext>
            </a:extLst>
          </p:cNvPr>
          <p:cNvSpPr/>
          <p:nvPr/>
        </p:nvSpPr>
        <p:spPr>
          <a:xfrm>
            <a:off x="342140" y="2090520"/>
            <a:ext cx="2400000" cy="327073"/>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Font typeface="+mj-lt"/>
              <a:buNone/>
            </a:pPr>
            <a:r>
              <a:rPr lang="en-US" sz="1600" b="1" dirty="0">
                <a:solidFill>
                  <a:schemeClr val="bg1"/>
                </a:solidFill>
                <a:latin typeface="Tenorite" panose="00000500000000000000" pitchFamily="2" charset="0"/>
              </a:rPr>
              <a:t>October 2026</a:t>
            </a:r>
            <a:endParaRPr lang="en-IN" sz="1600" b="1" dirty="0">
              <a:solidFill>
                <a:schemeClr val="bg1"/>
              </a:solidFill>
              <a:latin typeface="Tenorite" panose="00000500000000000000" pitchFamily="2" charset="0"/>
            </a:endParaRPr>
          </a:p>
        </p:txBody>
      </p:sp>
      <p:sp>
        <p:nvSpPr>
          <p:cNvPr id="5" name="Title 14">
            <a:extLst>
              <a:ext uri="{FF2B5EF4-FFF2-40B4-BE49-F238E27FC236}">
                <a16:creationId xmlns:a16="http://schemas.microsoft.com/office/drawing/2014/main" id="{FC8A6590-3351-CCD4-CF66-716DEC46BA1A}"/>
              </a:ext>
            </a:extLst>
          </p:cNvPr>
          <p:cNvSpPr txBox="1">
            <a:spLocks/>
          </p:cNvSpPr>
          <p:nvPr/>
        </p:nvSpPr>
        <p:spPr>
          <a:xfrm>
            <a:off x="212942" y="763537"/>
            <a:ext cx="6175157" cy="1326982"/>
          </a:xfrm>
          <a:prstGeom prst="rect">
            <a:avLst/>
          </a:prstGeom>
        </p:spPr>
        <p:txBody>
          <a:bodyPr vert="horz"/>
          <a:lstStyle>
            <a:lvl1pPr algn="l" defTabSz="417879" rtl="0" eaLnBrk="1" latinLnBrk="0" hangingPunct="1">
              <a:lnSpc>
                <a:spcPct val="100000"/>
              </a:lnSpc>
              <a:spcBef>
                <a:spcPts val="0"/>
              </a:spcBef>
              <a:spcAft>
                <a:spcPts val="0"/>
              </a:spcAft>
              <a:buNone/>
              <a:defRPr sz="2400" b="1" kern="1200">
                <a:solidFill>
                  <a:schemeClr val="bg2"/>
                </a:solidFill>
                <a:latin typeface="Segoe UI" panose="020B0502040204020203" pitchFamily="34" charset="0"/>
                <a:ea typeface="Segoe UI" panose="020B0502040204020203" pitchFamily="34" charset="0"/>
                <a:cs typeface="Segoe UI" panose="020B0502040204020203" pitchFamily="34" charset="0"/>
              </a:defRPr>
            </a:lvl1pPr>
          </a:lstStyle>
          <a:p>
            <a:r>
              <a:rPr lang="en-US" dirty="0">
                <a:solidFill>
                  <a:schemeClr val="bg1"/>
                </a:solidFill>
                <a:latin typeface="Georgia" panose="02040502050405020303" pitchFamily="18" charset="0"/>
              </a:rPr>
              <a:t>Beyond the Deal: AI as Private Equity’s New Value Creation Engine</a:t>
            </a:r>
          </a:p>
        </p:txBody>
      </p:sp>
      <p:sp>
        <p:nvSpPr>
          <p:cNvPr id="11" name="Rectangle 10">
            <a:extLst>
              <a:ext uri="{FF2B5EF4-FFF2-40B4-BE49-F238E27FC236}">
                <a16:creationId xmlns:a16="http://schemas.microsoft.com/office/drawing/2014/main" id="{1F6B1485-9AB3-6925-6451-493F91BD051E}"/>
              </a:ext>
            </a:extLst>
          </p:cNvPr>
          <p:cNvSpPr/>
          <p:nvPr/>
        </p:nvSpPr>
        <p:spPr>
          <a:xfrm>
            <a:off x="337203" y="3003712"/>
            <a:ext cx="6169960" cy="274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endParaRPr lang="en-US" sz="1400" b="1" dirty="0">
              <a:solidFill>
                <a:schemeClr val="accent2"/>
              </a:solidFill>
            </a:endParaRPr>
          </a:p>
        </p:txBody>
      </p:sp>
      <p:sp>
        <p:nvSpPr>
          <p:cNvPr id="7" name="TextBox 6">
            <a:extLst>
              <a:ext uri="{FF2B5EF4-FFF2-40B4-BE49-F238E27FC236}">
                <a16:creationId xmlns:a16="http://schemas.microsoft.com/office/drawing/2014/main" id="{14562A43-EA68-911F-37C7-E991458DCBB8}"/>
              </a:ext>
            </a:extLst>
          </p:cNvPr>
          <p:cNvSpPr txBox="1"/>
          <p:nvPr/>
        </p:nvSpPr>
        <p:spPr>
          <a:xfrm>
            <a:off x="354013" y="3699622"/>
            <a:ext cx="6126480" cy="957313"/>
          </a:xfrm>
          <a:prstGeom prst="rect">
            <a:avLst/>
          </a:prstGeom>
          <a:noFill/>
        </p:spPr>
        <p:txBody>
          <a:bodyPr wrap="square" lIns="0" rtlCol="0">
            <a:spAutoFit/>
          </a:bodyPr>
          <a:lstStyle/>
          <a:p>
            <a:pPr algn="l">
              <a:lnSpc>
                <a:spcPct val="114000"/>
              </a:lnSpc>
              <a:spcBef>
                <a:spcPts val="600"/>
              </a:spcBef>
              <a:buClr>
                <a:srgbClr val="E0044E"/>
              </a:buClr>
            </a:pPr>
            <a:r>
              <a:rPr lang="en-US" sz="1000" b="0" i="0" dirty="0">
                <a:solidFill>
                  <a:srgbClr val="4C4C4D"/>
                </a:solidFill>
                <a:latin typeface="Tenorite"/>
              </a:rPr>
              <a:t>Private equity firms can no longer count on rising valuations to make their returns. Today’s deals need portfolio companies to grow profits more than twice as fast as in the past, so the real work now happens while the fund owns the business. AI is one of the most practical tools for this: it helps companies set better prices, serve customers at lower cost, run operations more smoothly, free up cash and cut overheads. Where AI is in production, it delivers. The real test is scaling it and proving the gains to the next buyer.</a:t>
            </a:r>
          </a:p>
        </p:txBody>
      </p:sp>
      <p:sp>
        <p:nvSpPr>
          <p:cNvPr id="22" name="Rounded Rectangle 1104">
            <a:extLst>
              <a:ext uri="{FF2B5EF4-FFF2-40B4-BE49-F238E27FC236}">
                <a16:creationId xmlns:a16="http://schemas.microsoft.com/office/drawing/2014/main" id="{E8F99CF1-0482-5A33-FA95-2A505AB8CA32}"/>
              </a:ext>
            </a:extLst>
          </p:cNvPr>
          <p:cNvSpPr/>
          <p:nvPr/>
        </p:nvSpPr>
        <p:spPr>
          <a:xfrm>
            <a:off x="0" y="3003712"/>
            <a:ext cx="6858000" cy="717539"/>
          </a:xfrm>
          <a:prstGeom prst="roundRect">
            <a:avLst>
              <a:gd name="adj" fmla="val 0"/>
            </a:avLst>
          </a:prstGeom>
          <a:solidFill>
            <a:schemeClr val="bg1">
              <a:lumMod val="95000"/>
            </a:schemeClr>
          </a:soli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0DDF5"/>
              </a:solidFill>
            </a:endParaRPr>
          </a:p>
        </p:txBody>
      </p:sp>
      <p:sp>
        <p:nvSpPr>
          <p:cNvPr id="26" name="TextBox 25">
            <a:extLst>
              <a:ext uri="{FF2B5EF4-FFF2-40B4-BE49-F238E27FC236}">
                <a16:creationId xmlns:a16="http://schemas.microsoft.com/office/drawing/2014/main" id="{9BA54E8F-3F46-7ECB-4658-3F6B8C7F60B0}"/>
              </a:ext>
            </a:extLst>
          </p:cNvPr>
          <p:cNvSpPr txBox="1"/>
          <p:nvPr/>
        </p:nvSpPr>
        <p:spPr>
          <a:xfrm>
            <a:off x="322263" y="3079483"/>
            <a:ext cx="6198534" cy="553998"/>
          </a:xfrm>
          <a:prstGeom prst="rect">
            <a:avLst/>
          </a:prstGeom>
          <a:noFill/>
        </p:spPr>
        <p:txBody>
          <a:bodyPr wrap="square" lIns="0" rtlCol="0">
            <a:spAutoFit/>
          </a:bodyPr>
          <a:lstStyle/>
          <a:p>
            <a:r>
              <a:rPr lang="en-US" sz="1000" i="1" dirty="0">
                <a:latin typeface="Tenorite" panose="00000500000000000000" pitchFamily="2" charset="0"/>
              </a:rPr>
              <a:t>Today’s deals need portfolio companies to grow EBITDA ~12% a year, more than twice the historical ~5%. Returns must now be built while the fund owns the business, and AI has become one of the most practical tools for building them.</a:t>
            </a:r>
          </a:p>
        </p:txBody>
      </p:sp>
      <p:grpSp>
        <p:nvGrpSpPr>
          <p:cNvPr id="2" name="Group 1">
            <a:extLst>
              <a:ext uri="{FF2B5EF4-FFF2-40B4-BE49-F238E27FC236}">
                <a16:creationId xmlns:a16="http://schemas.microsoft.com/office/drawing/2014/main" id="{3C70D1C5-0C37-6064-FC57-93C9A0FB1A67}"/>
              </a:ext>
            </a:extLst>
          </p:cNvPr>
          <p:cNvGrpSpPr/>
          <p:nvPr/>
        </p:nvGrpSpPr>
        <p:grpSpPr>
          <a:xfrm>
            <a:off x="326742" y="8851606"/>
            <a:ext cx="6251857" cy="502920"/>
            <a:chOff x="301343" y="6559999"/>
            <a:chExt cx="6197052" cy="760002"/>
          </a:xfrm>
        </p:grpSpPr>
        <p:sp>
          <p:nvSpPr>
            <p:cNvPr id="3" name="Rounded Rectangle 13">
              <a:extLst>
                <a:ext uri="{FF2B5EF4-FFF2-40B4-BE49-F238E27FC236}">
                  <a16:creationId xmlns:a16="http://schemas.microsoft.com/office/drawing/2014/main" id="{821CA372-ACCF-C609-D099-AB77E185C906}"/>
                </a:ext>
              </a:extLst>
            </p:cNvPr>
            <p:cNvSpPr/>
            <p:nvPr/>
          </p:nvSpPr>
          <p:spPr>
            <a:xfrm rot="10800000">
              <a:off x="301343" y="6559999"/>
              <a:ext cx="6132814" cy="760000"/>
            </a:xfrm>
            <a:prstGeom prst="roundRect">
              <a:avLst>
                <a:gd name="adj" fmla="val 5722"/>
              </a:avLst>
            </a:prstGeom>
            <a:gradFill flip="none" rotWithShape="1">
              <a:gsLst>
                <a:gs pos="100000">
                  <a:srgbClr val="E1DCF7"/>
                </a:gs>
                <a:gs pos="0">
                  <a:srgbClr val="F3E4F9"/>
                </a:gs>
              </a:gsLst>
              <a:lin ang="10800000" scaled="1"/>
              <a:tileRect/>
            </a:gra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 name="Group 22">
              <a:extLst>
                <a:ext uri="{FF2B5EF4-FFF2-40B4-BE49-F238E27FC236}">
                  <a16:creationId xmlns:a16="http://schemas.microsoft.com/office/drawing/2014/main" id="{3B0F9E04-4E32-1DB4-260F-595AD9B8C728}"/>
                </a:ext>
              </a:extLst>
            </p:cNvPr>
            <p:cNvGrpSpPr/>
            <p:nvPr/>
          </p:nvGrpSpPr>
          <p:grpSpPr>
            <a:xfrm>
              <a:off x="329883" y="6559999"/>
              <a:ext cx="6168512" cy="760002"/>
              <a:chOff x="329883" y="6267012"/>
              <a:chExt cx="6168512" cy="1279126"/>
            </a:xfrm>
            <a:noFill/>
          </p:grpSpPr>
          <p:sp>
            <p:nvSpPr>
              <p:cNvPr id="25" name="Rectangle 24">
                <a:extLst>
                  <a:ext uri="{FF2B5EF4-FFF2-40B4-BE49-F238E27FC236}">
                    <a16:creationId xmlns:a16="http://schemas.microsoft.com/office/drawing/2014/main" id="{EADE06D9-A93D-57CE-CFB7-15E4296C4466}"/>
                  </a:ext>
                </a:extLst>
              </p:cNvPr>
              <p:cNvSpPr/>
              <p:nvPr/>
            </p:nvSpPr>
            <p:spPr>
              <a:xfrm>
                <a:off x="329883" y="6267015"/>
                <a:ext cx="46355" cy="127912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411EF452-9318-5B5F-4B98-E0D0D72321BF}"/>
                  </a:ext>
                </a:extLst>
              </p:cNvPr>
              <p:cNvSpPr/>
              <p:nvPr/>
            </p:nvSpPr>
            <p:spPr>
              <a:xfrm>
                <a:off x="329883" y="6267012"/>
                <a:ext cx="6168512" cy="1279124"/>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pPr>
                  <a:lnSpc>
                    <a:spcPct val="110000"/>
                  </a:lnSpc>
                </a:pPr>
                <a:r>
                  <a:rPr sz="1200" b="0" i="1" dirty="0">
                    <a:solidFill>
                      <a:srgbClr val="43224D"/>
                    </a:solidFill>
                    <a:latin typeface="Tenorite"/>
                  </a:rPr>
                  <a:t>Returns that once came from rising valuations must now be built inside the business, and AI has become one of the most practical tools for building them.</a:t>
                </a:r>
              </a:p>
            </p:txBody>
          </p:sp>
        </p:grpSp>
        <p:sp>
          <p:nvSpPr>
            <p:cNvPr id="31" name="Rounded Rectangle 13">
              <a:extLst>
                <a:ext uri="{FF2B5EF4-FFF2-40B4-BE49-F238E27FC236}">
                  <a16:creationId xmlns:a16="http://schemas.microsoft.com/office/drawing/2014/main" id="{18FA75DA-1D8B-56A7-AFCD-C6B1AF0E435F}"/>
                </a:ext>
              </a:extLst>
            </p:cNvPr>
            <p:cNvSpPr/>
            <p:nvPr/>
          </p:nvSpPr>
          <p:spPr>
            <a:xfrm rot="10800000">
              <a:off x="301343" y="6560000"/>
              <a:ext cx="117932" cy="760000"/>
            </a:xfrm>
            <a:prstGeom prst="roundRect">
              <a:avLst>
                <a:gd name="adj" fmla="val 49211"/>
              </a:avLst>
            </a:prstGeom>
            <a:solidFill>
              <a:schemeClr val="bg2"/>
            </a:soli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ounded Rectangle 13">
              <a:extLst>
                <a:ext uri="{FF2B5EF4-FFF2-40B4-BE49-F238E27FC236}">
                  <a16:creationId xmlns:a16="http://schemas.microsoft.com/office/drawing/2014/main" id="{424750A6-190D-3367-D668-3F8251EE2A0E}"/>
                </a:ext>
              </a:extLst>
            </p:cNvPr>
            <p:cNvSpPr/>
            <p:nvPr/>
          </p:nvSpPr>
          <p:spPr>
            <a:xfrm rot="10800000">
              <a:off x="359605" y="6559999"/>
              <a:ext cx="117934" cy="760001"/>
            </a:xfrm>
            <a:prstGeom prst="roundRect">
              <a:avLst>
                <a:gd name="adj" fmla="val 0"/>
              </a:avLst>
            </a:prstGeom>
            <a:solidFill>
              <a:srgbClr val="F3E4F9"/>
            </a:soli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7" name="Rounded Rectangle 53">
            <a:extLst>
              <a:ext uri="{FF2B5EF4-FFF2-40B4-BE49-F238E27FC236}">
                <a16:creationId xmlns:a16="http://schemas.microsoft.com/office/drawing/2014/main" id="{DB64B029-AB37-FE05-7235-7551D6B6C6E3}"/>
              </a:ext>
            </a:extLst>
          </p:cNvPr>
          <p:cNvSpPr/>
          <p:nvPr/>
        </p:nvSpPr>
        <p:spPr>
          <a:xfrm>
            <a:off x="322263" y="7068309"/>
            <a:ext cx="6198534" cy="274320"/>
          </a:xfrm>
          <a:prstGeom prst="roundRect">
            <a:avLst/>
          </a:prstGeom>
          <a:gradFill>
            <a:gsLst>
              <a:gs pos="100000">
                <a:schemeClr val="bg2"/>
              </a:gs>
              <a:gs pos="0">
                <a:schemeClr val="accent1">
                  <a:lumMod val="90000"/>
                  <a:lumOff val="10000"/>
                </a:scheme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dirty="0">
                <a:latin typeface="Tenorite" panose="00000500000000000000" pitchFamily="2" charset="0"/>
              </a:rPr>
              <a:t>AND SPONSORS HAVE COMMITTED</a:t>
            </a:r>
          </a:p>
        </p:txBody>
      </p:sp>
      <p:sp>
        <p:nvSpPr>
          <p:cNvPr id="29" name="TextBox 28">
            <a:extLst>
              <a:ext uri="{FF2B5EF4-FFF2-40B4-BE49-F238E27FC236}">
                <a16:creationId xmlns:a16="http://schemas.microsoft.com/office/drawing/2014/main" id="{3C3A7440-4D87-6DD4-CC4C-AE93CD46E36D}"/>
              </a:ext>
            </a:extLst>
          </p:cNvPr>
          <p:cNvSpPr txBox="1"/>
          <p:nvPr/>
        </p:nvSpPr>
        <p:spPr>
          <a:xfrm>
            <a:off x="323088" y="7350670"/>
            <a:ext cx="706534" cy="369332"/>
          </a:xfrm>
          <a:prstGeom prst="rect">
            <a:avLst/>
          </a:prstGeom>
          <a:noFill/>
        </p:spPr>
        <p:txBody>
          <a:bodyPr wrap="square" lIns="0" tIns="0" rIns="0" bIns="0" anchor="ctr">
            <a:spAutoFit/>
          </a:bodyPr>
          <a:lstStyle/>
          <a:p>
            <a:r>
              <a:rPr lang="en-US" sz="2400" b="1" i="0" dirty="0">
                <a:solidFill>
                  <a:schemeClr val="tx2"/>
                </a:solidFill>
                <a:latin typeface="Tenorite"/>
              </a:rPr>
              <a:t>&gt;90%</a:t>
            </a:r>
            <a:endParaRPr sz="1000" b="1" i="0" baseline="30000" dirty="0">
              <a:solidFill>
                <a:schemeClr val="tx2"/>
              </a:solidFill>
              <a:latin typeface="Tenorite"/>
            </a:endParaRPr>
          </a:p>
        </p:txBody>
      </p:sp>
      <p:sp>
        <p:nvSpPr>
          <p:cNvPr id="33" name="TextBox 32">
            <a:extLst>
              <a:ext uri="{FF2B5EF4-FFF2-40B4-BE49-F238E27FC236}">
                <a16:creationId xmlns:a16="http://schemas.microsoft.com/office/drawing/2014/main" id="{B6B5D65B-5949-1DDF-5633-DCA503F7F3D8}"/>
              </a:ext>
            </a:extLst>
          </p:cNvPr>
          <p:cNvSpPr txBox="1"/>
          <p:nvPr/>
        </p:nvSpPr>
        <p:spPr>
          <a:xfrm>
            <a:off x="1184910" y="7402370"/>
            <a:ext cx="5276088" cy="327910"/>
          </a:xfrm>
          <a:prstGeom prst="rect">
            <a:avLst/>
          </a:prstGeom>
          <a:noFill/>
        </p:spPr>
        <p:txBody>
          <a:bodyPr wrap="square" lIns="0" tIns="0" rIns="0" bIns="0" anchor="ctr">
            <a:spAutoFit/>
          </a:bodyPr>
          <a:lstStyle/>
          <a:p>
            <a:pPr>
              <a:lnSpc>
                <a:spcPct val="110000"/>
              </a:lnSpc>
            </a:pPr>
            <a:r>
              <a:rPr lang="en-US" sz="1000" b="0" i="0" dirty="0">
                <a:latin typeface="Tenorite"/>
              </a:rPr>
              <a:t>of PE investment professionals plan to expand portfolio-level digital budgets over the next three years</a:t>
            </a:r>
            <a:endParaRPr sz="1000" b="0" i="0" dirty="0">
              <a:latin typeface="Tenorite"/>
            </a:endParaRPr>
          </a:p>
        </p:txBody>
      </p:sp>
      <p:sp>
        <p:nvSpPr>
          <p:cNvPr id="35" name="TextBox 34">
            <a:extLst>
              <a:ext uri="{FF2B5EF4-FFF2-40B4-BE49-F238E27FC236}">
                <a16:creationId xmlns:a16="http://schemas.microsoft.com/office/drawing/2014/main" id="{C631E946-7E0B-F3DD-4D8F-1163342016F8}"/>
              </a:ext>
            </a:extLst>
          </p:cNvPr>
          <p:cNvSpPr txBox="1"/>
          <p:nvPr/>
        </p:nvSpPr>
        <p:spPr>
          <a:xfrm>
            <a:off x="426306" y="7834304"/>
            <a:ext cx="554548" cy="369332"/>
          </a:xfrm>
          <a:prstGeom prst="rect">
            <a:avLst/>
          </a:prstGeom>
          <a:noFill/>
        </p:spPr>
        <p:txBody>
          <a:bodyPr wrap="square" lIns="0" tIns="0" rIns="0" bIns="0" anchor="ctr">
            <a:spAutoFit/>
          </a:bodyPr>
          <a:lstStyle/>
          <a:p>
            <a:r>
              <a:rPr sz="2400" b="1" i="0" dirty="0">
                <a:solidFill>
                  <a:schemeClr val="tx2"/>
                </a:solidFill>
                <a:latin typeface="Tenorite"/>
              </a:rPr>
              <a:t>41%</a:t>
            </a:r>
          </a:p>
        </p:txBody>
      </p:sp>
      <p:sp>
        <p:nvSpPr>
          <p:cNvPr id="37" name="TextBox 36">
            <a:extLst>
              <a:ext uri="{FF2B5EF4-FFF2-40B4-BE49-F238E27FC236}">
                <a16:creationId xmlns:a16="http://schemas.microsoft.com/office/drawing/2014/main" id="{500349A3-618E-4CDD-C817-255305768879}"/>
              </a:ext>
            </a:extLst>
          </p:cNvPr>
          <p:cNvSpPr txBox="1"/>
          <p:nvPr/>
        </p:nvSpPr>
        <p:spPr>
          <a:xfrm>
            <a:off x="1184910" y="7855015"/>
            <a:ext cx="5276088" cy="327910"/>
          </a:xfrm>
          <a:prstGeom prst="rect">
            <a:avLst/>
          </a:prstGeom>
          <a:noFill/>
        </p:spPr>
        <p:txBody>
          <a:bodyPr wrap="square" lIns="0" tIns="0" rIns="0" bIns="0" anchor="ctr">
            <a:spAutoFit/>
          </a:bodyPr>
          <a:lstStyle/>
          <a:p>
            <a:pPr>
              <a:lnSpc>
                <a:spcPct val="110000"/>
              </a:lnSpc>
            </a:pPr>
            <a:r>
              <a:rPr sz="1000" b="0" i="0" dirty="0">
                <a:latin typeface="Tenorite"/>
              </a:rPr>
              <a:t>name faster revenue growth as their top AI goal, ahead of cutting costs — AI is now seen as a way to grow, not just to save</a:t>
            </a:r>
          </a:p>
        </p:txBody>
      </p:sp>
      <p:sp>
        <p:nvSpPr>
          <p:cNvPr id="40" name="TextBox 39">
            <a:extLst>
              <a:ext uri="{FF2B5EF4-FFF2-40B4-BE49-F238E27FC236}">
                <a16:creationId xmlns:a16="http://schemas.microsoft.com/office/drawing/2014/main" id="{2FB9ADE2-3BDF-B9CB-430D-CCB705F7D667}"/>
              </a:ext>
            </a:extLst>
          </p:cNvPr>
          <p:cNvSpPr txBox="1"/>
          <p:nvPr/>
        </p:nvSpPr>
        <p:spPr>
          <a:xfrm>
            <a:off x="334529" y="8292686"/>
            <a:ext cx="738103" cy="369332"/>
          </a:xfrm>
          <a:prstGeom prst="rect">
            <a:avLst/>
          </a:prstGeom>
          <a:noFill/>
        </p:spPr>
        <p:txBody>
          <a:bodyPr wrap="square" lIns="0" tIns="0" rIns="0" bIns="0" anchor="ctr">
            <a:spAutoFit/>
          </a:bodyPr>
          <a:lstStyle/>
          <a:p>
            <a:r>
              <a:rPr sz="2400" b="1" i="0" dirty="0">
                <a:solidFill>
                  <a:schemeClr val="tx2"/>
                </a:solidFill>
                <a:latin typeface="Tenorite"/>
              </a:rPr>
              <a:t>~16%</a:t>
            </a:r>
          </a:p>
        </p:txBody>
      </p:sp>
      <p:sp>
        <p:nvSpPr>
          <p:cNvPr id="42" name="TextBox 41">
            <a:extLst>
              <a:ext uri="{FF2B5EF4-FFF2-40B4-BE49-F238E27FC236}">
                <a16:creationId xmlns:a16="http://schemas.microsoft.com/office/drawing/2014/main" id="{6199DDC7-8235-B9FC-B010-56274D892ED5}"/>
              </a:ext>
            </a:extLst>
          </p:cNvPr>
          <p:cNvSpPr txBox="1"/>
          <p:nvPr/>
        </p:nvSpPr>
        <p:spPr>
          <a:xfrm>
            <a:off x="1184910" y="8313397"/>
            <a:ext cx="5276088" cy="327910"/>
          </a:xfrm>
          <a:prstGeom prst="rect">
            <a:avLst/>
          </a:prstGeom>
          <a:noFill/>
        </p:spPr>
        <p:txBody>
          <a:bodyPr wrap="square" lIns="0" tIns="0" rIns="0" bIns="0" anchor="ctr">
            <a:spAutoFit/>
          </a:bodyPr>
          <a:lstStyle/>
          <a:p>
            <a:pPr>
              <a:lnSpc>
                <a:spcPct val="110000"/>
              </a:lnSpc>
            </a:pPr>
            <a:r>
              <a:rPr sz="1000" b="0" i="0" dirty="0">
                <a:latin typeface="Tenorite"/>
              </a:rPr>
              <a:t>of global private equity is now invested in AI-related assets — sponsors are backing AI with capital, not just intent</a:t>
            </a:r>
          </a:p>
        </p:txBody>
      </p:sp>
      <p:grpSp>
        <p:nvGrpSpPr>
          <p:cNvPr id="43" name="Group 42">
            <a:extLst>
              <a:ext uri="{FF2B5EF4-FFF2-40B4-BE49-F238E27FC236}">
                <a16:creationId xmlns:a16="http://schemas.microsoft.com/office/drawing/2014/main" id="{56A7BBEA-50A1-A2AC-F145-1AD5C92E55BA}"/>
              </a:ext>
            </a:extLst>
          </p:cNvPr>
          <p:cNvGrpSpPr/>
          <p:nvPr/>
        </p:nvGrpSpPr>
        <p:grpSpPr>
          <a:xfrm>
            <a:off x="333691" y="5130226"/>
            <a:ext cx="2834640" cy="822960"/>
            <a:chOff x="328613" y="7743355"/>
            <a:chExt cx="1651766" cy="808546"/>
          </a:xfrm>
        </p:grpSpPr>
        <p:sp>
          <p:nvSpPr>
            <p:cNvPr id="44" name="Freeform: Shape 43">
              <a:extLst>
                <a:ext uri="{FF2B5EF4-FFF2-40B4-BE49-F238E27FC236}">
                  <a16:creationId xmlns:a16="http://schemas.microsoft.com/office/drawing/2014/main" id="{87DC5C30-4096-EAB5-A92F-0499DBE7CEC9}"/>
                </a:ext>
              </a:extLst>
            </p:cNvPr>
            <p:cNvSpPr/>
            <p:nvPr/>
          </p:nvSpPr>
          <p:spPr>
            <a:xfrm>
              <a:off x="909544" y="7743355"/>
              <a:ext cx="1070835" cy="808546"/>
            </a:xfrm>
            <a:custGeom>
              <a:avLst/>
              <a:gdLst>
                <a:gd name="connsiteX0" fmla="*/ 670967 w 1581065"/>
                <a:gd name="connsiteY0" fmla="*/ 0 h 1193800"/>
                <a:gd name="connsiteX1" fmla="*/ 984165 w 1581065"/>
                <a:gd name="connsiteY1" fmla="*/ 0 h 1193800"/>
                <a:gd name="connsiteX2" fmla="*/ 1581065 w 1581065"/>
                <a:gd name="connsiteY2" fmla="*/ 596900 h 1193800"/>
                <a:gd name="connsiteX3" fmla="*/ 984165 w 1581065"/>
                <a:gd name="connsiteY3" fmla="*/ 1193800 h 1193800"/>
                <a:gd name="connsiteX4" fmla="*/ 0 w 1581065"/>
                <a:gd name="connsiteY4" fmla="*/ 1193800 h 1193800"/>
                <a:gd name="connsiteX5" fmla="*/ 670967 w 1581065"/>
                <a:gd name="connsiteY5" fmla="*/ 0 h 1193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1065" h="1193800">
                  <a:moveTo>
                    <a:pt x="670967" y="0"/>
                  </a:moveTo>
                  <a:lnTo>
                    <a:pt x="984165" y="0"/>
                  </a:lnTo>
                  <a:cubicBezTo>
                    <a:pt x="1313824" y="0"/>
                    <a:pt x="1581065" y="267241"/>
                    <a:pt x="1581065" y="596900"/>
                  </a:cubicBezTo>
                  <a:cubicBezTo>
                    <a:pt x="1581065" y="926559"/>
                    <a:pt x="1313824" y="1193800"/>
                    <a:pt x="984165" y="1193800"/>
                  </a:cubicBezTo>
                  <a:lnTo>
                    <a:pt x="0" y="1193800"/>
                  </a:lnTo>
                  <a:lnTo>
                    <a:pt x="67096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1"/>
                </a:solidFill>
              </a:endParaRPr>
            </a:p>
          </p:txBody>
        </p:sp>
        <p:sp>
          <p:nvSpPr>
            <p:cNvPr id="45" name="Rectangle: Rounded Corners 44">
              <a:extLst>
                <a:ext uri="{FF2B5EF4-FFF2-40B4-BE49-F238E27FC236}">
                  <a16:creationId xmlns:a16="http://schemas.microsoft.com/office/drawing/2014/main" id="{7775D3A8-1E6D-E19C-2901-1A9D2DD10DF2}"/>
                </a:ext>
              </a:extLst>
            </p:cNvPr>
            <p:cNvSpPr/>
            <p:nvPr/>
          </p:nvSpPr>
          <p:spPr>
            <a:xfrm>
              <a:off x="328613" y="7796040"/>
              <a:ext cx="1593048" cy="703177"/>
            </a:xfrm>
            <a:prstGeom prst="roundRect">
              <a:avLst>
                <a:gd name="adj" fmla="val 50000"/>
              </a:avLst>
            </a:prstGeom>
            <a:solidFill>
              <a:schemeClr val="bg1"/>
            </a:solidFill>
            <a:ln>
              <a:solidFill>
                <a:schemeClr val="bg2"/>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sz="1600" b="1">
                  <a:solidFill>
                    <a:schemeClr val="tx1"/>
                  </a:solidFill>
                  <a:latin typeface="Tenorite" panose="00000500000000000000" pitchFamily="2" charset="0"/>
                </a:rPr>
                <a:t>12% vs 5%</a:t>
              </a:r>
              <a:br>
                <a:rPr lang="en-US" sz="1000">
                  <a:solidFill>
                    <a:schemeClr val="tx1"/>
                  </a:solidFill>
                  <a:latin typeface="Tenorite" panose="00000500000000000000" pitchFamily="2" charset="0"/>
                </a:rPr>
              </a:br>
              <a:r>
                <a:rPr lang="en-US" sz="900">
                  <a:solidFill>
                    <a:schemeClr val="tx1"/>
                  </a:solidFill>
                  <a:latin typeface="Tenorite" panose="00000500000000000000" pitchFamily="2" charset="0"/>
                </a:rPr>
                <a:t>Annual EBITDA growth today’s deals require to hit target returns, vs. ~5% historically — operations must now carry the return</a:t>
              </a:r>
            </a:p>
          </p:txBody>
        </p:sp>
      </p:grpSp>
      <p:grpSp>
        <p:nvGrpSpPr>
          <p:cNvPr id="46" name="Group 45">
            <a:extLst>
              <a:ext uri="{FF2B5EF4-FFF2-40B4-BE49-F238E27FC236}">
                <a16:creationId xmlns:a16="http://schemas.microsoft.com/office/drawing/2014/main" id="{15DC6419-11B6-DA61-A441-CA995CC71C6C}"/>
              </a:ext>
            </a:extLst>
          </p:cNvPr>
          <p:cNvGrpSpPr/>
          <p:nvPr/>
        </p:nvGrpSpPr>
        <p:grpSpPr>
          <a:xfrm>
            <a:off x="3651039" y="5124829"/>
            <a:ext cx="2834640" cy="822960"/>
            <a:chOff x="328613" y="7743355"/>
            <a:chExt cx="1651766" cy="808546"/>
          </a:xfrm>
        </p:grpSpPr>
        <p:sp>
          <p:nvSpPr>
            <p:cNvPr id="47" name="Freeform: Shape 46">
              <a:extLst>
                <a:ext uri="{FF2B5EF4-FFF2-40B4-BE49-F238E27FC236}">
                  <a16:creationId xmlns:a16="http://schemas.microsoft.com/office/drawing/2014/main" id="{A93D917A-C5D8-19C8-B989-3063D18858A3}"/>
                </a:ext>
              </a:extLst>
            </p:cNvPr>
            <p:cNvSpPr/>
            <p:nvPr/>
          </p:nvSpPr>
          <p:spPr>
            <a:xfrm>
              <a:off x="909544" y="7743355"/>
              <a:ext cx="1070835" cy="808546"/>
            </a:xfrm>
            <a:custGeom>
              <a:avLst/>
              <a:gdLst>
                <a:gd name="connsiteX0" fmla="*/ 670967 w 1581065"/>
                <a:gd name="connsiteY0" fmla="*/ 0 h 1193800"/>
                <a:gd name="connsiteX1" fmla="*/ 984165 w 1581065"/>
                <a:gd name="connsiteY1" fmla="*/ 0 h 1193800"/>
                <a:gd name="connsiteX2" fmla="*/ 1581065 w 1581065"/>
                <a:gd name="connsiteY2" fmla="*/ 596900 h 1193800"/>
                <a:gd name="connsiteX3" fmla="*/ 984165 w 1581065"/>
                <a:gd name="connsiteY3" fmla="*/ 1193800 h 1193800"/>
                <a:gd name="connsiteX4" fmla="*/ 0 w 1581065"/>
                <a:gd name="connsiteY4" fmla="*/ 1193800 h 1193800"/>
                <a:gd name="connsiteX5" fmla="*/ 670967 w 1581065"/>
                <a:gd name="connsiteY5" fmla="*/ 0 h 1193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1065" h="1193800">
                  <a:moveTo>
                    <a:pt x="670967" y="0"/>
                  </a:moveTo>
                  <a:lnTo>
                    <a:pt x="984165" y="0"/>
                  </a:lnTo>
                  <a:cubicBezTo>
                    <a:pt x="1313824" y="0"/>
                    <a:pt x="1581065" y="267241"/>
                    <a:pt x="1581065" y="596900"/>
                  </a:cubicBezTo>
                  <a:cubicBezTo>
                    <a:pt x="1581065" y="926559"/>
                    <a:pt x="1313824" y="1193800"/>
                    <a:pt x="984165" y="1193800"/>
                  </a:cubicBezTo>
                  <a:lnTo>
                    <a:pt x="0" y="1193800"/>
                  </a:lnTo>
                  <a:lnTo>
                    <a:pt x="67096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1"/>
                </a:solidFill>
              </a:endParaRPr>
            </a:p>
          </p:txBody>
        </p:sp>
        <p:sp>
          <p:nvSpPr>
            <p:cNvPr id="48" name="Rectangle: Rounded Corners 47">
              <a:extLst>
                <a:ext uri="{FF2B5EF4-FFF2-40B4-BE49-F238E27FC236}">
                  <a16:creationId xmlns:a16="http://schemas.microsoft.com/office/drawing/2014/main" id="{B4DA5608-877E-B764-1A83-05C16216A50A}"/>
                </a:ext>
              </a:extLst>
            </p:cNvPr>
            <p:cNvSpPr/>
            <p:nvPr/>
          </p:nvSpPr>
          <p:spPr>
            <a:xfrm>
              <a:off x="328613" y="7796040"/>
              <a:ext cx="1593048" cy="703177"/>
            </a:xfrm>
            <a:prstGeom prst="roundRect">
              <a:avLst>
                <a:gd name="adj" fmla="val 50000"/>
              </a:avLst>
            </a:prstGeom>
            <a:solidFill>
              <a:schemeClr val="bg1"/>
            </a:solidFill>
            <a:ln>
              <a:solidFill>
                <a:schemeClr val="bg2"/>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sz="1600" b="1">
                  <a:solidFill>
                    <a:schemeClr val="tx1"/>
                  </a:solidFill>
                  <a:latin typeface="Tenorite" panose="00000500000000000000" pitchFamily="2" charset="0"/>
                </a:rPr>
                <a:t>75%</a:t>
              </a:r>
              <a:br>
                <a:rPr lang="en-US" sz="1000">
                  <a:solidFill>
                    <a:schemeClr val="tx1"/>
                  </a:solidFill>
                  <a:latin typeface="Tenorite" panose="00000500000000000000" pitchFamily="2" charset="0"/>
                </a:rPr>
              </a:br>
              <a:r>
                <a:rPr lang="en-US" sz="900">
                  <a:solidFill>
                    <a:schemeClr val="tx1"/>
                  </a:solidFill>
                  <a:latin typeface="Tenorite" panose="00000500000000000000" pitchFamily="2" charset="0"/>
                </a:rPr>
                <a:t>Of value creation now comes from revenue growth, up from 44% in 2019 — top-line levers matter more than ever</a:t>
              </a:r>
            </a:p>
          </p:txBody>
        </p:sp>
      </p:grpSp>
      <p:grpSp>
        <p:nvGrpSpPr>
          <p:cNvPr id="49" name="Group 48">
            <a:extLst>
              <a:ext uri="{FF2B5EF4-FFF2-40B4-BE49-F238E27FC236}">
                <a16:creationId xmlns:a16="http://schemas.microsoft.com/office/drawing/2014/main" id="{BA1AA07A-49A7-5844-05E7-709215FDE10D}"/>
              </a:ext>
            </a:extLst>
          </p:cNvPr>
          <p:cNvGrpSpPr/>
          <p:nvPr/>
        </p:nvGrpSpPr>
        <p:grpSpPr>
          <a:xfrm>
            <a:off x="328611" y="6075954"/>
            <a:ext cx="2834640" cy="822960"/>
            <a:chOff x="328613" y="7743355"/>
            <a:chExt cx="1651766" cy="808546"/>
          </a:xfrm>
        </p:grpSpPr>
        <p:sp>
          <p:nvSpPr>
            <p:cNvPr id="50" name="Freeform: Shape 49">
              <a:extLst>
                <a:ext uri="{FF2B5EF4-FFF2-40B4-BE49-F238E27FC236}">
                  <a16:creationId xmlns:a16="http://schemas.microsoft.com/office/drawing/2014/main" id="{B89531DA-24CA-5807-0017-8036ABA9F185}"/>
                </a:ext>
              </a:extLst>
            </p:cNvPr>
            <p:cNvSpPr/>
            <p:nvPr/>
          </p:nvSpPr>
          <p:spPr>
            <a:xfrm>
              <a:off x="909544" y="7743355"/>
              <a:ext cx="1070835" cy="808546"/>
            </a:xfrm>
            <a:custGeom>
              <a:avLst/>
              <a:gdLst>
                <a:gd name="connsiteX0" fmla="*/ 670967 w 1581065"/>
                <a:gd name="connsiteY0" fmla="*/ 0 h 1193800"/>
                <a:gd name="connsiteX1" fmla="*/ 984165 w 1581065"/>
                <a:gd name="connsiteY1" fmla="*/ 0 h 1193800"/>
                <a:gd name="connsiteX2" fmla="*/ 1581065 w 1581065"/>
                <a:gd name="connsiteY2" fmla="*/ 596900 h 1193800"/>
                <a:gd name="connsiteX3" fmla="*/ 984165 w 1581065"/>
                <a:gd name="connsiteY3" fmla="*/ 1193800 h 1193800"/>
                <a:gd name="connsiteX4" fmla="*/ 0 w 1581065"/>
                <a:gd name="connsiteY4" fmla="*/ 1193800 h 1193800"/>
                <a:gd name="connsiteX5" fmla="*/ 670967 w 1581065"/>
                <a:gd name="connsiteY5" fmla="*/ 0 h 1193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1065" h="1193800">
                  <a:moveTo>
                    <a:pt x="670967" y="0"/>
                  </a:moveTo>
                  <a:lnTo>
                    <a:pt x="984165" y="0"/>
                  </a:lnTo>
                  <a:cubicBezTo>
                    <a:pt x="1313824" y="0"/>
                    <a:pt x="1581065" y="267241"/>
                    <a:pt x="1581065" y="596900"/>
                  </a:cubicBezTo>
                  <a:cubicBezTo>
                    <a:pt x="1581065" y="926559"/>
                    <a:pt x="1313824" y="1193800"/>
                    <a:pt x="984165" y="1193800"/>
                  </a:cubicBezTo>
                  <a:lnTo>
                    <a:pt x="0" y="1193800"/>
                  </a:lnTo>
                  <a:lnTo>
                    <a:pt x="67096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1"/>
                </a:solidFill>
              </a:endParaRPr>
            </a:p>
          </p:txBody>
        </p:sp>
        <p:sp>
          <p:nvSpPr>
            <p:cNvPr id="52" name="Rectangle: Rounded Corners 51">
              <a:extLst>
                <a:ext uri="{FF2B5EF4-FFF2-40B4-BE49-F238E27FC236}">
                  <a16:creationId xmlns:a16="http://schemas.microsoft.com/office/drawing/2014/main" id="{8C559CA0-2F09-75C5-46E3-DA3529628E3B}"/>
                </a:ext>
              </a:extLst>
            </p:cNvPr>
            <p:cNvSpPr/>
            <p:nvPr/>
          </p:nvSpPr>
          <p:spPr>
            <a:xfrm>
              <a:off x="328613" y="7796040"/>
              <a:ext cx="1593048" cy="703177"/>
            </a:xfrm>
            <a:prstGeom prst="roundRect">
              <a:avLst>
                <a:gd name="adj" fmla="val 50000"/>
              </a:avLst>
            </a:prstGeom>
            <a:solidFill>
              <a:schemeClr val="bg1"/>
            </a:solidFill>
            <a:ln>
              <a:solidFill>
                <a:schemeClr val="bg2"/>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sz="1600" b="1">
                  <a:solidFill>
                    <a:schemeClr val="tx1"/>
                  </a:solidFill>
                  <a:latin typeface="Tenorite" panose="00000500000000000000" pitchFamily="2" charset="0"/>
                </a:rPr>
                <a:t>~6.6 yrs</a:t>
              </a:r>
              <a:br>
                <a:rPr lang="en-US" sz="1000">
                  <a:solidFill>
                    <a:schemeClr val="tx1"/>
                  </a:solidFill>
                  <a:latin typeface="Tenorite" panose="00000500000000000000" pitchFamily="2" charset="0"/>
                </a:rPr>
              </a:br>
              <a:r>
                <a:rPr lang="en-US" sz="900">
                  <a:solidFill>
                    <a:schemeClr val="tx1"/>
                  </a:solidFill>
                  <a:latin typeface="Tenorite" panose="00000500000000000000" pitchFamily="2" charset="0"/>
                </a:rPr>
                <a:t>Average hold period — long enough for AI programs to compound and be tested at exit</a:t>
              </a:r>
            </a:p>
          </p:txBody>
        </p:sp>
      </p:grpSp>
      <p:grpSp>
        <p:nvGrpSpPr>
          <p:cNvPr id="53" name="Group 52">
            <a:extLst>
              <a:ext uri="{FF2B5EF4-FFF2-40B4-BE49-F238E27FC236}">
                <a16:creationId xmlns:a16="http://schemas.microsoft.com/office/drawing/2014/main" id="{447D6AA1-D6E5-6009-34F4-CE8B882F0187}"/>
              </a:ext>
            </a:extLst>
          </p:cNvPr>
          <p:cNvGrpSpPr/>
          <p:nvPr/>
        </p:nvGrpSpPr>
        <p:grpSpPr>
          <a:xfrm>
            <a:off x="3645959" y="6070557"/>
            <a:ext cx="2834640" cy="822960"/>
            <a:chOff x="328613" y="7743355"/>
            <a:chExt cx="1651766" cy="808546"/>
          </a:xfrm>
        </p:grpSpPr>
        <p:sp>
          <p:nvSpPr>
            <p:cNvPr id="54" name="Freeform: Shape 53">
              <a:extLst>
                <a:ext uri="{FF2B5EF4-FFF2-40B4-BE49-F238E27FC236}">
                  <a16:creationId xmlns:a16="http://schemas.microsoft.com/office/drawing/2014/main" id="{08C31BE3-9750-99B3-41BE-86D1FE0E6AD5}"/>
                </a:ext>
              </a:extLst>
            </p:cNvPr>
            <p:cNvSpPr/>
            <p:nvPr/>
          </p:nvSpPr>
          <p:spPr>
            <a:xfrm>
              <a:off x="909544" y="7743355"/>
              <a:ext cx="1070835" cy="808546"/>
            </a:xfrm>
            <a:custGeom>
              <a:avLst/>
              <a:gdLst>
                <a:gd name="connsiteX0" fmla="*/ 670967 w 1581065"/>
                <a:gd name="connsiteY0" fmla="*/ 0 h 1193800"/>
                <a:gd name="connsiteX1" fmla="*/ 984165 w 1581065"/>
                <a:gd name="connsiteY1" fmla="*/ 0 h 1193800"/>
                <a:gd name="connsiteX2" fmla="*/ 1581065 w 1581065"/>
                <a:gd name="connsiteY2" fmla="*/ 596900 h 1193800"/>
                <a:gd name="connsiteX3" fmla="*/ 984165 w 1581065"/>
                <a:gd name="connsiteY3" fmla="*/ 1193800 h 1193800"/>
                <a:gd name="connsiteX4" fmla="*/ 0 w 1581065"/>
                <a:gd name="connsiteY4" fmla="*/ 1193800 h 1193800"/>
                <a:gd name="connsiteX5" fmla="*/ 670967 w 1581065"/>
                <a:gd name="connsiteY5" fmla="*/ 0 h 1193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1065" h="1193800">
                  <a:moveTo>
                    <a:pt x="670967" y="0"/>
                  </a:moveTo>
                  <a:lnTo>
                    <a:pt x="984165" y="0"/>
                  </a:lnTo>
                  <a:cubicBezTo>
                    <a:pt x="1313824" y="0"/>
                    <a:pt x="1581065" y="267241"/>
                    <a:pt x="1581065" y="596900"/>
                  </a:cubicBezTo>
                  <a:cubicBezTo>
                    <a:pt x="1581065" y="926559"/>
                    <a:pt x="1313824" y="1193800"/>
                    <a:pt x="984165" y="1193800"/>
                  </a:cubicBezTo>
                  <a:lnTo>
                    <a:pt x="0" y="1193800"/>
                  </a:lnTo>
                  <a:lnTo>
                    <a:pt x="67096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1"/>
                </a:solidFill>
              </a:endParaRPr>
            </a:p>
          </p:txBody>
        </p:sp>
        <p:sp>
          <p:nvSpPr>
            <p:cNvPr id="55" name="Rectangle: Rounded Corners 54">
              <a:extLst>
                <a:ext uri="{FF2B5EF4-FFF2-40B4-BE49-F238E27FC236}">
                  <a16:creationId xmlns:a16="http://schemas.microsoft.com/office/drawing/2014/main" id="{666C273F-FC7E-DBEC-DB0E-430701E26BF7}"/>
                </a:ext>
              </a:extLst>
            </p:cNvPr>
            <p:cNvSpPr/>
            <p:nvPr/>
          </p:nvSpPr>
          <p:spPr>
            <a:xfrm>
              <a:off x="328613" y="7796040"/>
              <a:ext cx="1593048" cy="703177"/>
            </a:xfrm>
            <a:prstGeom prst="roundRect">
              <a:avLst>
                <a:gd name="adj" fmla="val 50000"/>
              </a:avLst>
            </a:prstGeom>
            <a:solidFill>
              <a:schemeClr val="bg1"/>
            </a:solidFill>
            <a:ln>
              <a:solidFill>
                <a:schemeClr val="bg2"/>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sz="1600" b="1">
                  <a:solidFill>
                    <a:schemeClr val="tx1"/>
                  </a:solidFill>
                  <a:latin typeface="Tenorite" panose="00000500000000000000" pitchFamily="2" charset="0"/>
                </a:rPr>
                <a:t>24%</a:t>
              </a:r>
              <a:br>
                <a:rPr lang="en-US" sz="1000">
                  <a:solidFill>
                    <a:schemeClr val="tx1"/>
                  </a:solidFill>
                  <a:latin typeface="Tenorite" panose="00000500000000000000" pitchFamily="2" charset="0"/>
                </a:rPr>
              </a:br>
              <a:r>
                <a:rPr lang="en-US" sz="900">
                  <a:solidFill>
                    <a:schemeClr val="tx1"/>
                  </a:solidFill>
                  <a:latin typeface="Tenorite" panose="00000500000000000000" pitchFamily="2" charset="0"/>
                </a:rPr>
                <a:t>Of PE leaders report revenue growth from AI — most programs have not yet reached the top line</a:t>
              </a:r>
            </a:p>
          </p:txBody>
        </p:sp>
      </p:grpSp>
      <p:cxnSp>
        <p:nvCxnSpPr>
          <p:cNvPr id="57" name="Straight Connector 56">
            <a:extLst>
              <a:ext uri="{FF2B5EF4-FFF2-40B4-BE49-F238E27FC236}">
                <a16:creationId xmlns:a16="http://schemas.microsoft.com/office/drawing/2014/main" id="{AFC9571D-FD01-2BEA-3113-278A83523FE5}"/>
              </a:ext>
            </a:extLst>
          </p:cNvPr>
          <p:cNvCxnSpPr>
            <a:cxnSpLocks/>
          </p:cNvCxnSpPr>
          <p:nvPr/>
        </p:nvCxnSpPr>
        <p:spPr>
          <a:xfrm>
            <a:off x="328117" y="7789544"/>
            <a:ext cx="6199632" cy="0"/>
          </a:xfrm>
          <a:prstGeom prst="line">
            <a:avLst/>
          </a:prstGeom>
          <a:ln w="63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84AD3B0-19BE-A56D-73B5-19A944DF3A9F}"/>
              </a:ext>
            </a:extLst>
          </p:cNvPr>
          <p:cNvCxnSpPr>
            <a:cxnSpLocks/>
          </p:cNvCxnSpPr>
          <p:nvPr/>
        </p:nvCxnSpPr>
        <p:spPr>
          <a:xfrm>
            <a:off x="328117" y="8267912"/>
            <a:ext cx="6199632" cy="0"/>
          </a:xfrm>
          <a:prstGeom prst="line">
            <a:avLst/>
          </a:prstGeom>
          <a:ln w="63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2AA7125D-ED67-9C38-5449-9904920FEE7C}"/>
              </a:ext>
            </a:extLst>
          </p:cNvPr>
          <p:cNvCxnSpPr>
            <a:cxnSpLocks/>
          </p:cNvCxnSpPr>
          <p:nvPr/>
        </p:nvCxnSpPr>
        <p:spPr>
          <a:xfrm>
            <a:off x="328117" y="8729344"/>
            <a:ext cx="6199632" cy="0"/>
          </a:xfrm>
          <a:prstGeom prst="line">
            <a:avLst/>
          </a:prstGeom>
          <a:ln w="63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3" name="Sources"/>
          <p:cNvSpPr txBox="1"/>
          <p:nvPr/>
        </p:nvSpPr>
        <p:spPr>
          <a:xfrm>
            <a:off x="329883" y="9400000"/>
            <a:ext cx="5180000" cy="470000"/>
          </a:xfrm>
          <a:prstGeom prst="rect">
            <a:avLst/>
          </a:prstGeom>
          <a:noFill/>
        </p:spPr>
        <p:txBody>
          <a:bodyPr wrap="square" lIns="0" tIns="0" rIns="0" bIns="0" anchor="t">
            <a:noAutofit/>
          </a:bodyPr>
          <a:lstStyle/>
          <a:p>
            <a:pPr>
              <a:lnSpc>
                <a:spcPct val="100000"/>
              </a:lnSpc>
            </a:pPr>
            <a:r>
              <a:rPr lang="en-US" sz="700" b="1" i="1" dirty="0">
                <a:solidFill>
                  <a:srgbClr val="4C4C4D"/>
                </a:solidFill>
                <a:latin typeface="Tenorite"/>
              </a:rPr>
              <a:t>Sources: </a:t>
            </a:r>
            <a:r>
              <a:rPr lang="en-US" sz="700" i="1" dirty="0">
                <a:solidFill>
                  <a:srgbClr val="4C4C4D"/>
                </a:solidFill>
                <a:latin typeface="Tenorite"/>
              </a:rPr>
              <a:t>Bain &amp; Company, Global PE Report 2026; McKinsey &amp; Company, Global Private Markets Report 2026; Gain, PE Value Creation Report 2026; FTI Consulting, 2026 PE AI Radar; BCG, Digital First and AI Powered (2026); Grant Thornton, 2026 AI Impact Survey; MSCI, State of Private Markets 2026.</a:t>
            </a:r>
          </a:p>
        </p:txBody>
      </p:sp>
    </p:spTree>
    <p:extLst>
      <p:ext uri="{BB962C8B-B14F-4D97-AF65-F5344CB8AC3E}">
        <p14:creationId xmlns:p14="http://schemas.microsoft.com/office/powerpoint/2010/main" val="39571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7203" y="313185"/>
            <a:ext cx="6169960" cy="609437"/>
          </a:xfrm>
          <a:prstGeom prst="rect">
            <a:avLst/>
          </a:prstGeom>
          <a:noFill/>
        </p:spPr>
        <p:txBody>
          <a:bodyPr wrap="square" lIns="0" tIns="0" rIns="0" bIns="0" anchor="ctr"/>
          <a:lstStyle/>
          <a:p>
            <a:pPr algn="l">
              <a:lnSpc>
                <a:spcPct val="100000"/>
              </a:lnSpc>
              <a:spcBef>
                <a:spcPts val="0"/>
              </a:spcBef>
            </a:pPr>
            <a:r>
              <a:rPr sz="2000" b="1" i="0" dirty="0">
                <a:solidFill>
                  <a:srgbClr val="43224D"/>
                </a:solidFill>
                <a:latin typeface="Georgia"/>
              </a:rPr>
              <a:t>Adoption Is Front-Loaded; Value Is Made in the Hold Period</a:t>
            </a:r>
          </a:p>
        </p:txBody>
      </p:sp>
      <p:sp>
        <p:nvSpPr>
          <p:cNvPr id="3" name="TextBox 2"/>
          <p:cNvSpPr txBox="1"/>
          <p:nvPr/>
        </p:nvSpPr>
        <p:spPr>
          <a:xfrm>
            <a:off x="346828" y="1272541"/>
            <a:ext cx="6169960" cy="560000"/>
          </a:xfrm>
          <a:prstGeom prst="rect">
            <a:avLst/>
          </a:prstGeom>
          <a:noFill/>
        </p:spPr>
        <p:txBody>
          <a:bodyPr wrap="square" lIns="0" tIns="0" rIns="0" bIns="0" anchor="t"/>
          <a:lstStyle/>
          <a:p>
            <a:pPr algn="l">
              <a:lnSpc>
                <a:spcPct val="120000"/>
              </a:lnSpc>
              <a:spcBef>
                <a:spcPts val="0"/>
              </a:spcBef>
            </a:pPr>
            <a:r>
              <a:rPr sz="1000" b="0" i="0" dirty="0">
                <a:solidFill>
                  <a:srgbClr val="4C4C4D"/>
                </a:solidFill>
                <a:latin typeface="Tenorite"/>
              </a:rPr>
              <a:t>Generative AI clusters at the front of the deal funnel, where data is structured and the output is a shortlist or a memo. Value creation and exit preparation, where returns are actually made, lag well behind, because they depend on messy operating data, change management and portfolio-company ownership.</a:t>
            </a:r>
          </a:p>
        </p:txBody>
      </p:sp>
      <p:grpSp>
        <p:nvGrpSpPr>
          <p:cNvPr id="70" name="Group 69">
            <a:extLst>
              <a:ext uri="{FF2B5EF4-FFF2-40B4-BE49-F238E27FC236}">
                <a16:creationId xmlns:a16="http://schemas.microsoft.com/office/drawing/2014/main" id="{0E0B5E6B-00E6-5FCA-CE07-06C0851EF580}"/>
              </a:ext>
            </a:extLst>
          </p:cNvPr>
          <p:cNvGrpSpPr/>
          <p:nvPr/>
        </p:nvGrpSpPr>
        <p:grpSpPr>
          <a:xfrm>
            <a:off x="304800" y="1925595"/>
            <a:ext cx="6202363" cy="304800"/>
            <a:chOff x="304800" y="1684760"/>
            <a:chExt cx="6202363" cy="304800"/>
          </a:xfrm>
        </p:grpSpPr>
        <p:sp>
          <p:nvSpPr>
            <p:cNvPr id="4" name="Rectangle 3"/>
            <p:cNvSpPr/>
            <p:nvPr/>
          </p:nvSpPr>
          <p:spPr>
            <a:xfrm>
              <a:off x="381000" y="1700000"/>
              <a:ext cx="6126163" cy="274320"/>
            </a:xfrm>
            <a:prstGeom prst="rect">
              <a:avLst/>
            </a:prstGeom>
            <a:solidFill>
              <a:srgbClr val="43224D"/>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5" name="Rounded Rectangle 4"/>
            <p:cNvSpPr/>
            <p:nvPr/>
          </p:nvSpPr>
          <p:spPr>
            <a:xfrm>
              <a:off x="4656138" y="1700000"/>
              <a:ext cx="1851025" cy="274320"/>
            </a:xfrm>
            <a:prstGeom prst="roundRect">
              <a:avLst/>
            </a:prstGeom>
            <a:gradFill rotWithShape="1">
              <a:gsLst>
                <a:gs pos="0">
                  <a:srgbClr val="43224D"/>
                </a:gs>
                <a:gs pos="100000">
                  <a:srgbClr val="5E1A6E"/>
                </a:gs>
              </a:gsLst>
              <a:lin ang="0" scaled="0"/>
            </a:gra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6" name="TextBox 5"/>
            <p:cNvSpPr txBox="1"/>
            <p:nvPr/>
          </p:nvSpPr>
          <p:spPr>
            <a:xfrm>
              <a:off x="701000" y="1700000"/>
              <a:ext cx="5769960" cy="274320"/>
            </a:xfrm>
            <a:prstGeom prst="rect">
              <a:avLst/>
            </a:prstGeom>
            <a:noFill/>
          </p:spPr>
          <p:txBody>
            <a:bodyPr wrap="square" lIns="0" tIns="0" rIns="0" bIns="0" anchor="ctr"/>
            <a:lstStyle/>
            <a:p>
              <a:pPr algn="l">
                <a:spcBef>
                  <a:spcPts val="0"/>
                </a:spcBef>
              </a:pPr>
              <a:r>
                <a:rPr sz="1200" b="1" i="0" dirty="0">
                  <a:solidFill>
                    <a:srgbClr val="FFFFFF"/>
                  </a:solidFill>
                  <a:latin typeface="Tenorite"/>
                </a:rPr>
                <a:t>The Deal Cycle: Where GenAI Is Used Today</a:t>
              </a:r>
            </a:p>
          </p:txBody>
        </p:sp>
        <p:sp>
          <p:nvSpPr>
            <p:cNvPr id="7" name="Oval 6"/>
            <p:cNvSpPr/>
            <p:nvPr/>
          </p:nvSpPr>
          <p:spPr>
            <a:xfrm>
              <a:off x="304800" y="1684760"/>
              <a:ext cx="304800" cy="304800"/>
            </a:xfrm>
            <a:prstGeom prst="ellipse">
              <a:avLst/>
            </a:prstGeom>
            <a:solidFill>
              <a:srgbClr val="E0044E"/>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Bef>
                  <a:spcPts val="0"/>
                </a:spcBef>
              </a:pPr>
              <a:r>
                <a:rPr sz="1200" b="1" i="0" dirty="0">
                  <a:solidFill>
                    <a:srgbClr val="FFFFFF"/>
                  </a:solidFill>
                  <a:latin typeface="Tenorite"/>
                </a:rPr>
                <a:t>A</a:t>
              </a:r>
            </a:p>
          </p:txBody>
        </p:sp>
      </p:grpSp>
      <p:grpSp>
        <p:nvGrpSpPr>
          <p:cNvPr id="64" name="Group 63">
            <a:extLst>
              <a:ext uri="{FF2B5EF4-FFF2-40B4-BE49-F238E27FC236}">
                <a16:creationId xmlns:a16="http://schemas.microsoft.com/office/drawing/2014/main" id="{10B2950B-F505-4A26-C225-209A8E440B48}"/>
              </a:ext>
            </a:extLst>
          </p:cNvPr>
          <p:cNvGrpSpPr/>
          <p:nvPr/>
        </p:nvGrpSpPr>
        <p:grpSpPr>
          <a:xfrm>
            <a:off x="337203" y="2317185"/>
            <a:ext cx="6169960" cy="676350"/>
            <a:chOff x="337203" y="2063650"/>
            <a:chExt cx="6169960" cy="676350"/>
          </a:xfrm>
        </p:grpSpPr>
        <p:sp>
          <p:nvSpPr>
            <p:cNvPr id="8" name="Rounded Rectangle 7"/>
            <p:cNvSpPr/>
            <p:nvPr/>
          </p:nvSpPr>
          <p:spPr>
            <a:xfrm>
              <a:off x="337203" y="2070000"/>
              <a:ext cx="6169960" cy="670000"/>
            </a:xfrm>
            <a:prstGeom prst="roundRect">
              <a:avLst>
                <a:gd name="adj" fmla="val 8188"/>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12" name="TextBox 11"/>
            <p:cNvSpPr txBox="1"/>
            <p:nvPr/>
          </p:nvSpPr>
          <p:spPr>
            <a:xfrm>
              <a:off x="856050" y="2063650"/>
              <a:ext cx="3566160" cy="670000"/>
            </a:xfrm>
            <a:prstGeom prst="rect">
              <a:avLst/>
            </a:prstGeom>
            <a:noFill/>
          </p:spPr>
          <p:txBody>
            <a:bodyPr wrap="square" lIns="0" tIns="0" rIns="0" bIns="0" anchor="ctr"/>
            <a:lstStyle/>
            <a:p>
              <a:pPr algn="l">
                <a:lnSpc>
                  <a:spcPct val="120000"/>
                </a:lnSpc>
                <a:spcBef>
                  <a:spcPts val="0"/>
                </a:spcBef>
              </a:pPr>
              <a:r>
                <a:rPr sz="1000" b="1" i="0">
                  <a:solidFill>
                    <a:srgbClr val="4C4C4D"/>
                  </a:solidFill>
                  <a:latin typeface="Tenorite"/>
                </a:rPr>
                <a:t>Sourcing &amp; Screening:</a:t>
              </a:r>
              <a:r>
                <a:rPr sz="1000" b="0" i="0">
                  <a:solidFill>
                    <a:srgbClr val="4C4C4D"/>
                  </a:solidFill>
                  <a:latin typeface="Tenorite"/>
                </a:rPr>
                <a:t> Models rank and de-duplicate targets across thousands of companies and surface off-market opportunities faster.</a:t>
              </a:r>
            </a:p>
          </p:txBody>
        </p:sp>
        <p:cxnSp>
          <p:nvCxnSpPr>
            <p:cNvPr id="13" name="Connector 12"/>
            <p:cNvCxnSpPr>
              <a:cxnSpLocks/>
            </p:cNvCxnSpPr>
            <p:nvPr/>
          </p:nvCxnSpPr>
          <p:spPr>
            <a:xfrm>
              <a:off x="4453545" y="2107820"/>
              <a:ext cx="0" cy="594360"/>
            </a:xfrm>
            <a:prstGeom prst="line">
              <a:avLst/>
            </a:prstGeom>
            <a:ln w="9525">
              <a:solidFill>
                <a:srgbClr val="D0C8DC"/>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635890" y="2091989"/>
              <a:ext cx="1828800" cy="609091"/>
            </a:xfrm>
            <a:prstGeom prst="rect">
              <a:avLst/>
            </a:prstGeom>
            <a:noFill/>
          </p:spPr>
          <p:txBody>
            <a:bodyPr wrap="square" lIns="0" tIns="0" rIns="0" bIns="0" anchor="ctr"/>
            <a:lstStyle/>
            <a:p>
              <a:pPr algn="l">
                <a:lnSpc>
                  <a:spcPct val="110000"/>
                </a:lnSpc>
                <a:spcBef>
                  <a:spcPts val="0"/>
                </a:spcBef>
              </a:pPr>
              <a:r>
                <a:rPr sz="1600" b="1" i="0">
                  <a:solidFill>
                    <a:srgbClr val="E0044E"/>
                  </a:solidFill>
                  <a:latin typeface="Tenorite"/>
                </a:rPr>
                <a:t>74%</a:t>
              </a:r>
              <a:endParaRPr sz="900" b="1" i="0" baseline="80000">
                <a:solidFill>
                  <a:srgbClr val="E0044E"/>
                </a:solidFill>
                <a:latin typeface="Tenorite"/>
              </a:endParaRPr>
            </a:p>
            <a:p>
              <a:pPr algn="l">
                <a:lnSpc>
                  <a:spcPct val="110000"/>
                </a:lnSpc>
                <a:spcBef>
                  <a:spcPts val="0"/>
                </a:spcBef>
              </a:pPr>
              <a:r>
                <a:rPr sz="900" b="0" i="0">
                  <a:solidFill>
                    <a:srgbClr val="4C4C4D"/>
                  </a:solidFill>
                  <a:latin typeface="Tenorite"/>
                </a:rPr>
                <a:t>of M&amp;A teams use AI for target screening and portfolio strategy</a:t>
              </a:r>
            </a:p>
          </p:txBody>
        </p:sp>
      </p:grpSp>
      <p:grpSp>
        <p:nvGrpSpPr>
          <p:cNvPr id="65" name="Group 64">
            <a:extLst>
              <a:ext uri="{FF2B5EF4-FFF2-40B4-BE49-F238E27FC236}">
                <a16:creationId xmlns:a16="http://schemas.microsoft.com/office/drawing/2014/main" id="{22E5FE5B-7F81-9795-A734-02E06315402B}"/>
              </a:ext>
            </a:extLst>
          </p:cNvPr>
          <p:cNvGrpSpPr/>
          <p:nvPr/>
        </p:nvGrpSpPr>
        <p:grpSpPr>
          <a:xfrm>
            <a:off x="337203" y="3073535"/>
            <a:ext cx="6169960" cy="670000"/>
            <a:chOff x="337203" y="2820000"/>
            <a:chExt cx="6169960" cy="670000"/>
          </a:xfrm>
        </p:grpSpPr>
        <p:sp>
          <p:nvSpPr>
            <p:cNvPr id="15" name="Rounded Rectangle 14"/>
            <p:cNvSpPr/>
            <p:nvPr/>
          </p:nvSpPr>
          <p:spPr>
            <a:xfrm>
              <a:off x="337203" y="2820000"/>
              <a:ext cx="6169960" cy="670000"/>
            </a:xfrm>
            <a:prstGeom prst="roundRect">
              <a:avLst>
                <a:gd name="adj" fmla="val 8188"/>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19" name="TextBox 18"/>
            <p:cNvSpPr txBox="1"/>
            <p:nvPr/>
          </p:nvSpPr>
          <p:spPr>
            <a:xfrm>
              <a:off x="856050" y="2820000"/>
              <a:ext cx="3474720" cy="670000"/>
            </a:xfrm>
            <a:prstGeom prst="rect">
              <a:avLst/>
            </a:prstGeom>
            <a:noFill/>
          </p:spPr>
          <p:txBody>
            <a:bodyPr wrap="square" lIns="0" tIns="0" rIns="0" bIns="0" anchor="ctr"/>
            <a:lstStyle/>
            <a:p>
              <a:pPr algn="l">
                <a:lnSpc>
                  <a:spcPct val="120000"/>
                </a:lnSpc>
                <a:spcBef>
                  <a:spcPts val="0"/>
                </a:spcBef>
              </a:pPr>
              <a:r>
                <a:rPr sz="1000" b="1" i="0">
                  <a:solidFill>
                    <a:srgbClr val="4C4C4D"/>
                  </a:solidFill>
                  <a:latin typeface="Tenorite"/>
                </a:rPr>
                <a:t>Due Diligence:</a:t>
              </a:r>
              <a:r>
                <a:rPr sz="1000" b="0" i="0">
                  <a:solidFill>
                    <a:srgbClr val="4C4C4D"/>
                  </a:solidFill>
                  <a:latin typeface="Tenorite"/>
                </a:rPr>
                <a:t> Document review, contract abstraction and QofE support in a fraction of manual hours, freeing teams for judgment calls.</a:t>
              </a:r>
            </a:p>
          </p:txBody>
        </p:sp>
        <p:cxnSp>
          <p:nvCxnSpPr>
            <p:cNvPr id="20" name="Connector 19"/>
            <p:cNvCxnSpPr>
              <a:cxnSpLocks/>
            </p:cNvCxnSpPr>
            <p:nvPr/>
          </p:nvCxnSpPr>
          <p:spPr>
            <a:xfrm>
              <a:off x="4453545" y="2857820"/>
              <a:ext cx="0" cy="594360"/>
            </a:xfrm>
            <a:prstGeom prst="line">
              <a:avLst/>
            </a:prstGeom>
            <a:ln w="9525">
              <a:solidFill>
                <a:srgbClr val="D0C8DC"/>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4635890" y="2850455"/>
              <a:ext cx="1828800" cy="609091"/>
            </a:xfrm>
            <a:prstGeom prst="rect">
              <a:avLst/>
            </a:prstGeom>
            <a:noFill/>
          </p:spPr>
          <p:txBody>
            <a:bodyPr wrap="square" lIns="0" tIns="0" rIns="0" bIns="0" anchor="ctr"/>
            <a:lstStyle/>
            <a:p>
              <a:pPr algn="l">
                <a:lnSpc>
                  <a:spcPct val="110000"/>
                </a:lnSpc>
                <a:spcBef>
                  <a:spcPts val="0"/>
                </a:spcBef>
              </a:pPr>
              <a:r>
                <a:rPr sz="1600" b="1" i="0">
                  <a:solidFill>
                    <a:srgbClr val="E0044E"/>
                  </a:solidFill>
                  <a:latin typeface="Tenorite"/>
                </a:rPr>
                <a:t>61%</a:t>
              </a:r>
            </a:p>
            <a:p>
              <a:pPr algn="l">
                <a:lnSpc>
                  <a:spcPct val="110000"/>
                </a:lnSpc>
                <a:spcBef>
                  <a:spcPts val="0"/>
                </a:spcBef>
              </a:pPr>
              <a:r>
                <a:rPr sz="900" b="0" i="0">
                  <a:solidFill>
                    <a:srgbClr val="4C4C4D"/>
                  </a:solidFill>
                  <a:latin typeface="Tenorite"/>
                </a:rPr>
                <a:t>of M&amp;A teams now use AI in diligence</a:t>
              </a:r>
            </a:p>
          </p:txBody>
        </p:sp>
      </p:grpSp>
      <p:grpSp>
        <p:nvGrpSpPr>
          <p:cNvPr id="66" name="Group 65">
            <a:extLst>
              <a:ext uri="{FF2B5EF4-FFF2-40B4-BE49-F238E27FC236}">
                <a16:creationId xmlns:a16="http://schemas.microsoft.com/office/drawing/2014/main" id="{DBDA6652-AFAD-BA1A-088E-5890CD0D5493}"/>
              </a:ext>
            </a:extLst>
          </p:cNvPr>
          <p:cNvGrpSpPr/>
          <p:nvPr/>
        </p:nvGrpSpPr>
        <p:grpSpPr>
          <a:xfrm>
            <a:off x="337203" y="3823535"/>
            <a:ext cx="6169960" cy="670000"/>
            <a:chOff x="337203" y="3570000"/>
            <a:chExt cx="6169960" cy="670000"/>
          </a:xfrm>
        </p:grpSpPr>
        <p:sp>
          <p:nvSpPr>
            <p:cNvPr id="22" name="Rounded Rectangle 21"/>
            <p:cNvSpPr/>
            <p:nvPr/>
          </p:nvSpPr>
          <p:spPr>
            <a:xfrm>
              <a:off x="337203" y="3570000"/>
              <a:ext cx="6169960" cy="670000"/>
            </a:xfrm>
            <a:prstGeom prst="roundRect">
              <a:avLst>
                <a:gd name="adj" fmla="val 8188"/>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26" name="TextBox 25"/>
            <p:cNvSpPr txBox="1"/>
            <p:nvPr/>
          </p:nvSpPr>
          <p:spPr>
            <a:xfrm>
              <a:off x="856050" y="3570000"/>
              <a:ext cx="3566160" cy="670000"/>
            </a:xfrm>
            <a:prstGeom prst="rect">
              <a:avLst/>
            </a:prstGeom>
            <a:noFill/>
          </p:spPr>
          <p:txBody>
            <a:bodyPr wrap="square" lIns="0" tIns="0" rIns="0" bIns="0" anchor="ctr"/>
            <a:lstStyle/>
            <a:p>
              <a:pPr algn="l">
                <a:lnSpc>
                  <a:spcPct val="120000"/>
                </a:lnSpc>
                <a:spcBef>
                  <a:spcPts val="0"/>
                </a:spcBef>
              </a:pPr>
              <a:r>
                <a:rPr sz="1000" b="1" i="0">
                  <a:solidFill>
                    <a:srgbClr val="4C4C4D"/>
                  </a:solidFill>
                  <a:latin typeface="Tenorite"/>
                </a:rPr>
                <a:t>Portfolio Value Creation:</a:t>
              </a:r>
              <a:r>
                <a:rPr sz="1000" b="0" i="0">
                  <a:solidFill>
                    <a:srgbClr val="4C4C4D"/>
                  </a:solidFill>
                  <a:latin typeface="Tenorite"/>
                </a:rPr>
                <a:t> Pricing, sales productivity, service automation and shared-service consolidation inside the hold period, where EBITDA is built.</a:t>
              </a:r>
            </a:p>
          </p:txBody>
        </p:sp>
        <p:cxnSp>
          <p:nvCxnSpPr>
            <p:cNvPr id="27" name="Connector 26"/>
            <p:cNvCxnSpPr>
              <a:cxnSpLocks/>
            </p:cNvCxnSpPr>
            <p:nvPr/>
          </p:nvCxnSpPr>
          <p:spPr>
            <a:xfrm>
              <a:off x="4453545" y="3607820"/>
              <a:ext cx="0" cy="594360"/>
            </a:xfrm>
            <a:prstGeom prst="line">
              <a:avLst/>
            </a:prstGeom>
            <a:ln w="9525">
              <a:solidFill>
                <a:srgbClr val="D0C8DC"/>
              </a:solidFill>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4635890" y="3600455"/>
              <a:ext cx="1828800" cy="609091"/>
            </a:xfrm>
            <a:prstGeom prst="rect">
              <a:avLst/>
            </a:prstGeom>
            <a:noFill/>
          </p:spPr>
          <p:txBody>
            <a:bodyPr wrap="square" lIns="0" tIns="0" rIns="0" bIns="0" anchor="ctr"/>
            <a:lstStyle/>
            <a:p>
              <a:pPr algn="l">
                <a:lnSpc>
                  <a:spcPct val="110000"/>
                </a:lnSpc>
                <a:spcBef>
                  <a:spcPts val="0"/>
                </a:spcBef>
              </a:pPr>
              <a:r>
                <a:rPr sz="1600" b="1" i="0">
                  <a:solidFill>
                    <a:srgbClr val="E0044E"/>
                  </a:solidFill>
                  <a:latin typeface="Tenorite"/>
                </a:rPr>
                <a:t>45%</a:t>
              </a:r>
            </a:p>
            <a:p>
              <a:pPr algn="l">
                <a:lnSpc>
                  <a:spcPct val="110000"/>
                </a:lnSpc>
                <a:spcBef>
                  <a:spcPts val="0"/>
                </a:spcBef>
              </a:pPr>
              <a:r>
                <a:rPr sz="900" b="0" i="0">
                  <a:solidFill>
                    <a:srgbClr val="4C4C4D"/>
                  </a:solidFill>
                  <a:latin typeface="Tenorite"/>
                </a:rPr>
                <a:t>of PE leaders are still piloting AI</a:t>
              </a:r>
            </a:p>
          </p:txBody>
        </p:sp>
      </p:grpSp>
      <p:grpSp>
        <p:nvGrpSpPr>
          <p:cNvPr id="68" name="Group 67">
            <a:extLst>
              <a:ext uri="{FF2B5EF4-FFF2-40B4-BE49-F238E27FC236}">
                <a16:creationId xmlns:a16="http://schemas.microsoft.com/office/drawing/2014/main" id="{59D8E2DD-9177-9751-6C7E-9124936871F7}"/>
              </a:ext>
            </a:extLst>
          </p:cNvPr>
          <p:cNvGrpSpPr/>
          <p:nvPr/>
        </p:nvGrpSpPr>
        <p:grpSpPr>
          <a:xfrm>
            <a:off x="337203" y="4573535"/>
            <a:ext cx="6169960" cy="670000"/>
            <a:chOff x="337203" y="4320000"/>
            <a:chExt cx="6169960" cy="670000"/>
          </a:xfrm>
        </p:grpSpPr>
        <p:sp>
          <p:nvSpPr>
            <p:cNvPr id="29" name="Rounded Rectangle 28"/>
            <p:cNvSpPr/>
            <p:nvPr/>
          </p:nvSpPr>
          <p:spPr>
            <a:xfrm>
              <a:off x="337203" y="4320000"/>
              <a:ext cx="6169960" cy="670000"/>
            </a:xfrm>
            <a:prstGeom prst="roundRect">
              <a:avLst>
                <a:gd name="adj" fmla="val 8188"/>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33" name="TextBox 32"/>
            <p:cNvSpPr txBox="1"/>
            <p:nvPr/>
          </p:nvSpPr>
          <p:spPr>
            <a:xfrm>
              <a:off x="856050" y="4320000"/>
              <a:ext cx="3566160" cy="670000"/>
            </a:xfrm>
            <a:prstGeom prst="rect">
              <a:avLst/>
            </a:prstGeom>
            <a:noFill/>
          </p:spPr>
          <p:txBody>
            <a:bodyPr wrap="square" lIns="0" tIns="0" rIns="0" bIns="0" anchor="ctr"/>
            <a:lstStyle/>
            <a:p>
              <a:pPr algn="l">
                <a:lnSpc>
                  <a:spcPct val="120000"/>
                </a:lnSpc>
                <a:spcBef>
                  <a:spcPts val="0"/>
                </a:spcBef>
              </a:pPr>
              <a:r>
                <a:rPr sz="1000" b="1" i="0">
                  <a:solidFill>
                    <a:srgbClr val="4C4C4D"/>
                  </a:solidFill>
                  <a:latin typeface="Tenorite"/>
                </a:rPr>
                <a:t>Exit Readiness:</a:t>
              </a:r>
              <a:r>
                <a:rPr sz="1000" b="0" i="0">
                  <a:solidFill>
                    <a:srgbClr val="4C4C4D"/>
                  </a:solidFill>
                  <a:latin typeface="Tenorite"/>
                </a:rPr>
                <a:t> An evidence-backed AI narrative and governance record that a buyer will underwrite and pay for, rather than discount as unproven.</a:t>
              </a:r>
            </a:p>
          </p:txBody>
        </p:sp>
        <p:cxnSp>
          <p:nvCxnSpPr>
            <p:cNvPr id="34" name="Connector 33"/>
            <p:cNvCxnSpPr>
              <a:cxnSpLocks/>
            </p:cNvCxnSpPr>
            <p:nvPr/>
          </p:nvCxnSpPr>
          <p:spPr>
            <a:xfrm>
              <a:off x="4453545" y="4357820"/>
              <a:ext cx="0" cy="594360"/>
            </a:xfrm>
            <a:prstGeom prst="line">
              <a:avLst/>
            </a:prstGeom>
            <a:ln w="9525">
              <a:solidFill>
                <a:srgbClr val="D0C8DC"/>
              </a:solidFill>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4635890" y="4350455"/>
              <a:ext cx="1828800" cy="609091"/>
            </a:xfrm>
            <a:prstGeom prst="rect">
              <a:avLst/>
            </a:prstGeom>
            <a:noFill/>
          </p:spPr>
          <p:txBody>
            <a:bodyPr wrap="square" lIns="0" tIns="0" rIns="0" bIns="0" anchor="ctr"/>
            <a:lstStyle/>
            <a:p>
              <a:pPr algn="l">
                <a:lnSpc>
                  <a:spcPct val="110000"/>
                </a:lnSpc>
                <a:spcBef>
                  <a:spcPts val="0"/>
                </a:spcBef>
              </a:pPr>
              <a:r>
                <a:rPr sz="1600" b="1" i="0">
                  <a:solidFill>
                    <a:srgbClr val="E0044E"/>
                  </a:solidFill>
                  <a:latin typeface="Tenorite"/>
                </a:rPr>
                <a:t>24%</a:t>
              </a:r>
            </a:p>
            <a:p>
              <a:pPr algn="l">
                <a:lnSpc>
                  <a:spcPct val="110000"/>
                </a:lnSpc>
                <a:spcBef>
                  <a:spcPts val="0"/>
                </a:spcBef>
              </a:pPr>
              <a:r>
                <a:rPr sz="900" b="0" i="0">
                  <a:solidFill>
                    <a:srgbClr val="4C4C4D"/>
                  </a:solidFill>
                  <a:latin typeface="Tenorite"/>
                </a:rPr>
                <a:t>rank a clear AI/digital roadmap as a driver of buyer confidence today</a:t>
              </a:r>
            </a:p>
          </p:txBody>
        </p:sp>
      </p:grpSp>
      <p:grpSp>
        <p:nvGrpSpPr>
          <p:cNvPr id="69" name="Group 68">
            <a:extLst>
              <a:ext uri="{FF2B5EF4-FFF2-40B4-BE49-F238E27FC236}">
                <a16:creationId xmlns:a16="http://schemas.microsoft.com/office/drawing/2014/main" id="{6334415F-9360-3DCB-1F85-E74BF361F300}"/>
              </a:ext>
            </a:extLst>
          </p:cNvPr>
          <p:cNvGrpSpPr/>
          <p:nvPr/>
        </p:nvGrpSpPr>
        <p:grpSpPr>
          <a:xfrm>
            <a:off x="311150" y="5434959"/>
            <a:ext cx="6202363" cy="304800"/>
            <a:chOff x="304800" y="5182494"/>
            <a:chExt cx="6202363" cy="304800"/>
          </a:xfrm>
        </p:grpSpPr>
        <p:sp>
          <p:nvSpPr>
            <p:cNvPr id="36" name="Rectangle 35"/>
            <p:cNvSpPr/>
            <p:nvPr/>
          </p:nvSpPr>
          <p:spPr>
            <a:xfrm>
              <a:off x="381000" y="5197734"/>
              <a:ext cx="6126163" cy="274320"/>
            </a:xfrm>
            <a:prstGeom prst="rect">
              <a:avLst/>
            </a:prstGeom>
            <a:solidFill>
              <a:srgbClr val="43224D"/>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37" name="Rounded Rectangle 36"/>
            <p:cNvSpPr/>
            <p:nvPr/>
          </p:nvSpPr>
          <p:spPr>
            <a:xfrm>
              <a:off x="4656138" y="5197734"/>
              <a:ext cx="1851025" cy="274320"/>
            </a:xfrm>
            <a:prstGeom prst="roundRect">
              <a:avLst/>
            </a:prstGeom>
            <a:gradFill rotWithShape="1">
              <a:gsLst>
                <a:gs pos="0">
                  <a:srgbClr val="43224D"/>
                </a:gs>
                <a:gs pos="100000">
                  <a:srgbClr val="5E1A6E"/>
                </a:gs>
              </a:gsLst>
              <a:lin ang="0" scaled="0"/>
            </a:gra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38" name="TextBox 37"/>
            <p:cNvSpPr txBox="1"/>
            <p:nvPr/>
          </p:nvSpPr>
          <p:spPr>
            <a:xfrm>
              <a:off x="701000" y="5197734"/>
              <a:ext cx="5769960" cy="274320"/>
            </a:xfrm>
            <a:prstGeom prst="rect">
              <a:avLst/>
            </a:prstGeom>
            <a:noFill/>
          </p:spPr>
          <p:txBody>
            <a:bodyPr wrap="square" lIns="0" tIns="0" rIns="0" bIns="0" anchor="ctr"/>
            <a:lstStyle/>
            <a:p>
              <a:pPr algn="l">
                <a:spcBef>
                  <a:spcPts val="0"/>
                </a:spcBef>
              </a:pPr>
              <a:r>
                <a:rPr sz="1200" b="1" i="0" dirty="0">
                  <a:solidFill>
                    <a:srgbClr val="FFFFFF"/>
                  </a:solidFill>
                  <a:latin typeface="Tenorite"/>
                </a:rPr>
                <a:t>From Pilots to Portfolio-Wide Platforms</a:t>
              </a:r>
            </a:p>
          </p:txBody>
        </p:sp>
        <p:sp>
          <p:nvSpPr>
            <p:cNvPr id="39" name="Oval 38"/>
            <p:cNvSpPr/>
            <p:nvPr/>
          </p:nvSpPr>
          <p:spPr>
            <a:xfrm>
              <a:off x="304800" y="5182494"/>
              <a:ext cx="304800" cy="304800"/>
            </a:xfrm>
            <a:prstGeom prst="ellipse">
              <a:avLst/>
            </a:prstGeom>
            <a:solidFill>
              <a:srgbClr val="E0044E"/>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Bef>
                  <a:spcPts val="0"/>
                </a:spcBef>
              </a:pPr>
              <a:r>
                <a:rPr sz="1200" b="1" i="0" dirty="0">
                  <a:solidFill>
                    <a:srgbClr val="FFFFFF"/>
                  </a:solidFill>
                  <a:latin typeface="Tenorite"/>
                </a:rPr>
                <a:t>B</a:t>
              </a:r>
            </a:p>
          </p:txBody>
        </p:sp>
      </p:grpSp>
      <p:sp>
        <p:nvSpPr>
          <p:cNvPr id="40" name="TextBox 39"/>
          <p:cNvSpPr txBox="1"/>
          <p:nvPr/>
        </p:nvSpPr>
        <p:spPr>
          <a:xfrm>
            <a:off x="349905" y="5807024"/>
            <a:ext cx="6169960" cy="380000"/>
          </a:xfrm>
          <a:prstGeom prst="rect">
            <a:avLst/>
          </a:prstGeom>
          <a:noFill/>
        </p:spPr>
        <p:txBody>
          <a:bodyPr wrap="square" lIns="0" tIns="0" rIns="0" bIns="0" anchor="t"/>
          <a:lstStyle/>
          <a:p>
            <a:pPr algn="l">
              <a:lnSpc>
                <a:spcPct val="120000"/>
              </a:lnSpc>
              <a:spcBef>
                <a:spcPts val="0"/>
              </a:spcBef>
            </a:pPr>
            <a:r>
              <a:rPr sz="1000" b="0" i="0" dirty="0">
                <a:solidFill>
                  <a:srgbClr val="4C4C4D"/>
                </a:solidFill>
                <a:latin typeface="Tenorite"/>
              </a:rPr>
              <a:t>The sponsors pulling ahead no longer leave AI to each company. They build the capability once, at fund level (models, engineers and playbooks) and give every portfolio company access to it.</a:t>
            </a:r>
          </a:p>
        </p:txBody>
      </p:sp>
      <p:grpSp>
        <p:nvGrpSpPr>
          <p:cNvPr id="73" name="Group 72">
            <a:extLst>
              <a:ext uri="{FF2B5EF4-FFF2-40B4-BE49-F238E27FC236}">
                <a16:creationId xmlns:a16="http://schemas.microsoft.com/office/drawing/2014/main" id="{06E9E8B4-9BD4-C94B-A04A-C27DC46132AB}"/>
              </a:ext>
            </a:extLst>
          </p:cNvPr>
          <p:cNvGrpSpPr/>
          <p:nvPr/>
        </p:nvGrpSpPr>
        <p:grpSpPr>
          <a:xfrm>
            <a:off x="356253" y="6333739"/>
            <a:ext cx="1874520" cy="2286000"/>
            <a:chOff x="337203" y="6203059"/>
            <a:chExt cx="1963320" cy="2211680"/>
          </a:xfrm>
        </p:grpSpPr>
        <p:sp>
          <p:nvSpPr>
            <p:cNvPr id="41" name="Rounded Rectangle 40"/>
            <p:cNvSpPr/>
            <p:nvPr/>
          </p:nvSpPr>
          <p:spPr>
            <a:xfrm>
              <a:off x="337203" y="6403059"/>
              <a:ext cx="1963320" cy="2011680"/>
            </a:xfrm>
            <a:prstGeom prst="roundRect">
              <a:avLst>
                <a:gd name="adj" fmla="val 6000"/>
              </a:avLst>
            </a:prstGeom>
            <a:solidFill>
              <a:srgbClr val="FFFFFF"/>
            </a:solidFill>
            <a:ln w="12700">
              <a:solidFill>
                <a:srgbClr val="776EA9"/>
              </a:solid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42" name="Rounded Rectangle 41"/>
            <p:cNvSpPr/>
            <p:nvPr/>
          </p:nvSpPr>
          <p:spPr>
            <a:xfrm>
              <a:off x="494269" y="6203059"/>
              <a:ext cx="1649188" cy="457200"/>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lnSpc>
                  <a:spcPct val="95000"/>
                </a:lnSpc>
                <a:spcBef>
                  <a:spcPts val="0"/>
                </a:spcBef>
              </a:pPr>
              <a:r>
                <a:rPr sz="1200" b="1" i="0">
                  <a:solidFill>
                    <a:srgbClr val="FFFFFF"/>
                  </a:solidFill>
                  <a:latin typeface="Tenorite"/>
                </a:rPr>
                <a:t>EQT + Google Cloud</a:t>
              </a:r>
            </a:p>
          </p:txBody>
        </p:sp>
        <p:sp>
          <p:nvSpPr>
            <p:cNvPr id="43" name="TextBox 42"/>
            <p:cNvSpPr txBox="1"/>
            <p:nvPr/>
          </p:nvSpPr>
          <p:spPr>
            <a:xfrm>
              <a:off x="428643" y="6767621"/>
              <a:ext cx="1780440" cy="1460000"/>
            </a:xfrm>
            <a:prstGeom prst="rect">
              <a:avLst/>
            </a:prstGeom>
            <a:noFill/>
          </p:spPr>
          <p:txBody>
            <a:bodyPr wrap="square" lIns="0" tIns="0" rIns="0" bIns="0" anchor="t"/>
            <a:lstStyle/>
            <a:p>
              <a:pPr algn="ctr">
                <a:lnSpc>
                  <a:spcPct val="120000"/>
                </a:lnSpc>
                <a:spcBef>
                  <a:spcPts val="0"/>
                </a:spcBef>
              </a:pPr>
              <a:r>
                <a:rPr sz="1000" b="1" i="0">
                  <a:solidFill>
                    <a:srgbClr val="E0044E"/>
                  </a:solidFill>
                  <a:latin typeface="Tenorite"/>
                </a:rPr>
                <a:t>May 2026  |  300+ portcos</a:t>
              </a:r>
              <a:endParaRPr sz="650" b="1" i="0" baseline="35000">
                <a:solidFill>
                  <a:srgbClr val="E0044E"/>
                </a:solidFill>
                <a:latin typeface="Tenorite"/>
              </a:endParaRPr>
            </a:p>
            <a:p>
              <a:pPr algn="ctr">
                <a:lnSpc>
                  <a:spcPct val="120000"/>
                </a:lnSpc>
                <a:spcBef>
                  <a:spcPts val="400"/>
                </a:spcBef>
              </a:pPr>
              <a:r>
                <a:rPr sz="1000" b="0" i="0">
                  <a:solidFill>
                    <a:srgbClr val="4C4C4D"/>
                  </a:solidFill>
                  <a:latin typeface="Tenorite"/>
                </a:rPr>
                <a:t>Gives every EQT portfolio company access to Google’s AI platform, models, security tools and forward-deployed engineers, working alongside EQT’s own AI team.</a:t>
              </a:r>
            </a:p>
          </p:txBody>
        </p:sp>
      </p:grpSp>
      <p:grpSp>
        <p:nvGrpSpPr>
          <p:cNvPr id="72" name="Group 71">
            <a:extLst>
              <a:ext uri="{FF2B5EF4-FFF2-40B4-BE49-F238E27FC236}">
                <a16:creationId xmlns:a16="http://schemas.microsoft.com/office/drawing/2014/main" id="{88736C42-BAC8-F5B8-AF0B-C414523E26AD}"/>
              </a:ext>
            </a:extLst>
          </p:cNvPr>
          <p:cNvGrpSpPr/>
          <p:nvPr/>
        </p:nvGrpSpPr>
        <p:grpSpPr>
          <a:xfrm>
            <a:off x="2475448" y="6333739"/>
            <a:ext cx="1874520" cy="2286000"/>
            <a:chOff x="2440523" y="6203059"/>
            <a:chExt cx="1963320" cy="2211680"/>
          </a:xfrm>
        </p:grpSpPr>
        <p:sp>
          <p:nvSpPr>
            <p:cNvPr id="44" name="Rounded Rectangle 43"/>
            <p:cNvSpPr/>
            <p:nvPr/>
          </p:nvSpPr>
          <p:spPr>
            <a:xfrm>
              <a:off x="2440523" y="6403059"/>
              <a:ext cx="1963320" cy="2011680"/>
            </a:xfrm>
            <a:prstGeom prst="roundRect">
              <a:avLst>
                <a:gd name="adj" fmla="val 6000"/>
              </a:avLst>
            </a:prstGeom>
            <a:solidFill>
              <a:srgbClr val="FFFFFF"/>
            </a:solidFill>
            <a:ln w="12700">
              <a:solidFill>
                <a:srgbClr val="776EA9"/>
              </a:solid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45" name="Rounded Rectangle 44"/>
            <p:cNvSpPr/>
            <p:nvPr/>
          </p:nvSpPr>
          <p:spPr>
            <a:xfrm>
              <a:off x="2597589" y="6203059"/>
              <a:ext cx="1649188" cy="457200"/>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lnSpc>
                  <a:spcPct val="95000"/>
                </a:lnSpc>
                <a:spcBef>
                  <a:spcPts val="0"/>
                </a:spcBef>
              </a:pPr>
              <a:r>
                <a:rPr sz="1200" b="1" i="0">
                  <a:solidFill>
                    <a:srgbClr val="FFFFFF"/>
                  </a:solidFill>
                  <a:latin typeface="Tenorite"/>
                </a:rPr>
                <a:t>Thoma Bravo + Google Cloud</a:t>
              </a:r>
            </a:p>
          </p:txBody>
        </p:sp>
        <p:sp>
          <p:nvSpPr>
            <p:cNvPr id="46" name="TextBox 45"/>
            <p:cNvSpPr txBox="1"/>
            <p:nvPr/>
          </p:nvSpPr>
          <p:spPr>
            <a:xfrm>
              <a:off x="2531963" y="6767621"/>
              <a:ext cx="1780440" cy="1460000"/>
            </a:xfrm>
            <a:prstGeom prst="rect">
              <a:avLst/>
            </a:prstGeom>
            <a:noFill/>
          </p:spPr>
          <p:txBody>
            <a:bodyPr wrap="square" lIns="0" tIns="0" rIns="0" bIns="0" anchor="t"/>
            <a:lstStyle/>
            <a:p>
              <a:pPr algn="ctr">
                <a:lnSpc>
                  <a:spcPct val="120000"/>
                </a:lnSpc>
                <a:spcBef>
                  <a:spcPts val="0"/>
                </a:spcBef>
              </a:pPr>
              <a:r>
                <a:rPr sz="1000" b="1" i="0">
                  <a:solidFill>
                    <a:srgbClr val="E0044E"/>
                  </a:solidFill>
                  <a:latin typeface="Tenorite"/>
                </a:rPr>
                <a:t>April 2026  |  580+ portcos</a:t>
              </a:r>
            </a:p>
            <a:p>
              <a:pPr algn="ctr">
                <a:lnSpc>
                  <a:spcPct val="120000"/>
                </a:lnSpc>
                <a:spcBef>
                  <a:spcPts val="400"/>
                </a:spcBef>
              </a:pPr>
              <a:r>
                <a:rPr sz="1000" b="0" i="0">
                  <a:solidFill>
                    <a:srgbClr val="4C4C4D"/>
                  </a:solidFill>
                  <a:latin typeface="Tenorite"/>
                </a:rPr>
                <a:t>Multi-year partnership to build Gemini models into the AI roadmaps of </a:t>
              </a:r>
              <a:r>
                <a:rPr sz="1000" b="0" i="0" err="1">
                  <a:solidFill>
                    <a:srgbClr val="4C4C4D"/>
                  </a:solidFill>
                  <a:latin typeface="Tenorite"/>
                </a:rPr>
                <a:t>Thoma</a:t>
              </a:r>
              <a:r>
                <a:rPr sz="1000" b="0" i="0">
                  <a:solidFill>
                    <a:srgbClr val="4C4C4D"/>
                  </a:solidFill>
                  <a:latin typeface="Tenorite"/>
                </a:rPr>
                <a:t> Bravo’s software companies, with engineering support and co-selling.</a:t>
              </a:r>
            </a:p>
          </p:txBody>
        </p:sp>
      </p:grpSp>
      <p:grpSp>
        <p:nvGrpSpPr>
          <p:cNvPr id="71" name="Group 70">
            <a:extLst>
              <a:ext uri="{FF2B5EF4-FFF2-40B4-BE49-F238E27FC236}">
                <a16:creationId xmlns:a16="http://schemas.microsoft.com/office/drawing/2014/main" id="{EE5C8358-29C2-F365-BF82-154E6CBB8B84}"/>
              </a:ext>
            </a:extLst>
          </p:cNvPr>
          <p:cNvGrpSpPr/>
          <p:nvPr/>
        </p:nvGrpSpPr>
        <p:grpSpPr>
          <a:xfrm>
            <a:off x="4594643" y="6333739"/>
            <a:ext cx="1874520" cy="2286000"/>
            <a:chOff x="4543843" y="6203059"/>
            <a:chExt cx="1963320" cy="2211680"/>
          </a:xfrm>
        </p:grpSpPr>
        <p:sp>
          <p:nvSpPr>
            <p:cNvPr id="47" name="Rounded Rectangle 46"/>
            <p:cNvSpPr/>
            <p:nvPr/>
          </p:nvSpPr>
          <p:spPr>
            <a:xfrm>
              <a:off x="4543843" y="6403059"/>
              <a:ext cx="1963320" cy="2011680"/>
            </a:xfrm>
            <a:prstGeom prst="roundRect">
              <a:avLst>
                <a:gd name="adj" fmla="val 6000"/>
              </a:avLst>
            </a:prstGeom>
            <a:solidFill>
              <a:srgbClr val="FFFFFF"/>
            </a:solidFill>
            <a:ln w="12700">
              <a:solidFill>
                <a:srgbClr val="776EA9"/>
              </a:solid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48" name="Rounded Rectangle 47"/>
            <p:cNvSpPr/>
            <p:nvPr/>
          </p:nvSpPr>
          <p:spPr>
            <a:xfrm>
              <a:off x="4700909" y="6203059"/>
              <a:ext cx="1649188" cy="457200"/>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lnSpc>
                  <a:spcPct val="95000"/>
                </a:lnSpc>
                <a:spcBef>
                  <a:spcPts val="0"/>
                </a:spcBef>
              </a:pPr>
              <a:r>
                <a:rPr sz="1200" b="1" i="0">
                  <a:solidFill>
                    <a:srgbClr val="FFFFFF"/>
                  </a:solidFill>
                  <a:latin typeface="Tenorite"/>
                </a:rPr>
                <a:t>Vista’s Agentic AI Factory</a:t>
              </a:r>
            </a:p>
          </p:txBody>
        </p:sp>
        <p:sp>
          <p:nvSpPr>
            <p:cNvPr id="49" name="TextBox 48"/>
            <p:cNvSpPr txBox="1"/>
            <p:nvPr/>
          </p:nvSpPr>
          <p:spPr>
            <a:xfrm>
              <a:off x="4635283" y="6767621"/>
              <a:ext cx="1780440" cy="1460000"/>
            </a:xfrm>
            <a:prstGeom prst="rect">
              <a:avLst/>
            </a:prstGeom>
            <a:noFill/>
          </p:spPr>
          <p:txBody>
            <a:bodyPr wrap="square" lIns="0" tIns="0" rIns="0" bIns="0" anchor="t"/>
            <a:lstStyle/>
            <a:p>
              <a:pPr algn="ctr">
                <a:lnSpc>
                  <a:spcPct val="120000"/>
                </a:lnSpc>
                <a:spcBef>
                  <a:spcPts val="0"/>
                </a:spcBef>
              </a:pPr>
              <a:r>
                <a:rPr sz="1000" b="1" i="0">
                  <a:solidFill>
                    <a:srgbClr val="E0044E"/>
                  </a:solidFill>
                  <a:latin typeface="Tenorite"/>
                </a:rPr>
                <a:t>June 2025  |  All majority-owned portcos</a:t>
              </a:r>
            </a:p>
            <a:p>
              <a:pPr algn="ctr">
                <a:lnSpc>
                  <a:spcPct val="120000"/>
                </a:lnSpc>
                <a:spcBef>
                  <a:spcPts val="400"/>
                </a:spcBef>
              </a:pPr>
              <a:r>
                <a:rPr sz="1000" b="0" i="0">
                  <a:solidFill>
                    <a:srgbClr val="4C4C4D"/>
                  </a:solidFill>
                  <a:latin typeface="Tenorite"/>
                </a:rPr>
                <a:t>A fund-level platform for building AI agents. By January 2026 every majority-owned Vista company used AI in core operations and ~30 had agentic products live.</a:t>
              </a:r>
            </a:p>
          </p:txBody>
        </p:sp>
      </p:grpSp>
      <p:grpSp>
        <p:nvGrpSpPr>
          <p:cNvPr id="56" name="Group 55">
            <a:extLst>
              <a:ext uri="{FF2B5EF4-FFF2-40B4-BE49-F238E27FC236}">
                <a16:creationId xmlns:a16="http://schemas.microsoft.com/office/drawing/2014/main" id="{0C4C0184-6FDC-4E6E-5AEC-1B8002EB661D}"/>
              </a:ext>
            </a:extLst>
          </p:cNvPr>
          <p:cNvGrpSpPr/>
          <p:nvPr/>
        </p:nvGrpSpPr>
        <p:grpSpPr>
          <a:xfrm>
            <a:off x="326742" y="8784231"/>
            <a:ext cx="6251857" cy="548640"/>
            <a:chOff x="301343" y="6559999"/>
            <a:chExt cx="6197052" cy="760002"/>
          </a:xfrm>
        </p:grpSpPr>
        <p:sp>
          <p:nvSpPr>
            <p:cNvPr id="57" name="Rounded Rectangle 13">
              <a:extLst>
                <a:ext uri="{FF2B5EF4-FFF2-40B4-BE49-F238E27FC236}">
                  <a16:creationId xmlns:a16="http://schemas.microsoft.com/office/drawing/2014/main" id="{FB44739B-47E3-6E7D-1467-774EE9E765BB}"/>
                </a:ext>
              </a:extLst>
            </p:cNvPr>
            <p:cNvSpPr/>
            <p:nvPr/>
          </p:nvSpPr>
          <p:spPr>
            <a:xfrm rot="10800000">
              <a:off x="301343" y="6559999"/>
              <a:ext cx="6132814" cy="760000"/>
            </a:xfrm>
            <a:prstGeom prst="roundRect">
              <a:avLst>
                <a:gd name="adj" fmla="val 5722"/>
              </a:avLst>
            </a:prstGeom>
            <a:gradFill flip="none" rotWithShape="1">
              <a:gsLst>
                <a:gs pos="100000">
                  <a:srgbClr val="E1DCF7"/>
                </a:gs>
                <a:gs pos="0">
                  <a:srgbClr val="F3E4F9"/>
                </a:gs>
              </a:gsLst>
              <a:lin ang="10800000" scaled="1"/>
              <a:tileRect/>
            </a:gra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8" name="Group 57">
              <a:extLst>
                <a:ext uri="{FF2B5EF4-FFF2-40B4-BE49-F238E27FC236}">
                  <a16:creationId xmlns:a16="http://schemas.microsoft.com/office/drawing/2014/main" id="{CD73C846-76EE-2ED9-DFB1-F27752033B27}"/>
                </a:ext>
              </a:extLst>
            </p:cNvPr>
            <p:cNvGrpSpPr/>
            <p:nvPr/>
          </p:nvGrpSpPr>
          <p:grpSpPr>
            <a:xfrm>
              <a:off x="329883" y="6559999"/>
              <a:ext cx="6168512" cy="760002"/>
              <a:chOff x="329883" y="6267012"/>
              <a:chExt cx="6168512" cy="1279126"/>
            </a:xfrm>
            <a:noFill/>
          </p:grpSpPr>
          <p:sp>
            <p:nvSpPr>
              <p:cNvPr id="61" name="Rectangle 60">
                <a:extLst>
                  <a:ext uri="{FF2B5EF4-FFF2-40B4-BE49-F238E27FC236}">
                    <a16:creationId xmlns:a16="http://schemas.microsoft.com/office/drawing/2014/main" id="{9020B2F8-4AA1-410B-77A8-2E933197D6C3}"/>
                  </a:ext>
                </a:extLst>
              </p:cNvPr>
              <p:cNvSpPr/>
              <p:nvPr/>
            </p:nvSpPr>
            <p:spPr>
              <a:xfrm>
                <a:off x="329883" y="6267015"/>
                <a:ext cx="46355" cy="127912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61">
                <a:extLst>
                  <a:ext uri="{FF2B5EF4-FFF2-40B4-BE49-F238E27FC236}">
                    <a16:creationId xmlns:a16="http://schemas.microsoft.com/office/drawing/2014/main" id="{DCD03FB6-DF38-6966-F1D7-77AB464DC4B8}"/>
                  </a:ext>
                </a:extLst>
              </p:cNvPr>
              <p:cNvSpPr/>
              <p:nvPr/>
            </p:nvSpPr>
            <p:spPr>
              <a:xfrm>
                <a:off x="329883" y="6267012"/>
                <a:ext cx="6168512" cy="1279124"/>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pPr>
                  <a:lnSpc>
                    <a:spcPct val="110000"/>
                  </a:lnSpc>
                </a:pPr>
                <a:r>
                  <a:rPr lang="en-US" sz="1200" b="0" i="1" dirty="0">
                    <a:solidFill>
                      <a:srgbClr val="43224D"/>
                    </a:solidFill>
                    <a:latin typeface="Tenorite"/>
                  </a:rPr>
                  <a:t>AI already helps sponsors choose better deals. The returns now depend on building it into portfolio companies, once, at fund level, and reused across the portfolio.</a:t>
                </a:r>
                <a:endParaRPr sz="1200" b="0" i="1" dirty="0">
                  <a:solidFill>
                    <a:srgbClr val="43224D"/>
                  </a:solidFill>
                  <a:latin typeface="Tenorite"/>
                </a:endParaRPr>
              </a:p>
            </p:txBody>
          </p:sp>
        </p:grpSp>
        <p:sp>
          <p:nvSpPr>
            <p:cNvPr id="59" name="Rounded Rectangle 13">
              <a:extLst>
                <a:ext uri="{FF2B5EF4-FFF2-40B4-BE49-F238E27FC236}">
                  <a16:creationId xmlns:a16="http://schemas.microsoft.com/office/drawing/2014/main" id="{CBA4B5E3-EEF2-D540-CBE6-C698E28E165A}"/>
                </a:ext>
              </a:extLst>
            </p:cNvPr>
            <p:cNvSpPr/>
            <p:nvPr/>
          </p:nvSpPr>
          <p:spPr>
            <a:xfrm rot="10800000">
              <a:off x="301343" y="6560000"/>
              <a:ext cx="117932" cy="760000"/>
            </a:xfrm>
            <a:prstGeom prst="roundRect">
              <a:avLst>
                <a:gd name="adj" fmla="val 49211"/>
              </a:avLst>
            </a:prstGeom>
            <a:solidFill>
              <a:schemeClr val="bg2"/>
            </a:soli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ounded Rectangle 13">
              <a:extLst>
                <a:ext uri="{FF2B5EF4-FFF2-40B4-BE49-F238E27FC236}">
                  <a16:creationId xmlns:a16="http://schemas.microsoft.com/office/drawing/2014/main" id="{13EB0823-3FD2-5C91-33F0-5C9936BE3738}"/>
                </a:ext>
              </a:extLst>
            </p:cNvPr>
            <p:cNvSpPr/>
            <p:nvPr/>
          </p:nvSpPr>
          <p:spPr>
            <a:xfrm rot="10800000">
              <a:off x="359605" y="6559999"/>
              <a:ext cx="117934" cy="760001"/>
            </a:xfrm>
            <a:prstGeom prst="roundRect">
              <a:avLst>
                <a:gd name="adj" fmla="val 0"/>
              </a:avLst>
            </a:prstGeom>
            <a:solidFill>
              <a:srgbClr val="F3E4F9"/>
            </a:soli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3" name="Group 62">
            <a:extLst>
              <a:ext uri="{FF2B5EF4-FFF2-40B4-BE49-F238E27FC236}">
                <a16:creationId xmlns:a16="http://schemas.microsoft.com/office/drawing/2014/main" id="{D566EE81-8A41-39DE-0504-A2879E611EDB}"/>
              </a:ext>
            </a:extLst>
          </p:cNvPr>
          <p:cNvGrpSpPr/>
          <p:nvPr/>
        </p:nvGrpSpPr>
        <p:grpSpPr>
          <a:xfrm>
            <a:off x="337203" y="2323535"/>
            <a:ext cx="457200" cy="2920000"/>
            <a:chOff x="337203" y="2070000"/>
            <a:chExt cx="545847" cy="2920000"/>
          </a:xfrm>
        </p:grpSpPr>
        <p:sp>
          <p:nvSpPr>
            <p:cNvPr id="9" name="Rounded Rectangle 8"/>
            <p:cNvSpPr/>
            <p:nvPr/>
          </p:nvSpPr>
          <p:spPr>
            <a:xfrm>
              <a:off x="337203" y="2070000"/>
              <a:ext cx="545847" cy="670000"/>
            </a:xfrm>
            <a:prstGeom prst="roundRect">
              <a:avLst>
                <a:gd name="adj" fmla="val 10051"/>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10" name="Rectangle 9"/>
            <p:cNvSpPr/>
            <p:nvPr/>
          </p:nvSpPr>
          <p:spPr>
            <a:xfrm>
              <a:off x="610126" y="2070000"/>
              <a:ext cx="272924" cy="670000"/>
            </a:xfrm>
            <a:prstGeom prst="rect">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11" name="Rectangle 10"/>
            <p:cNvSpPr/>
            <p:nvPr/>
          </p:nvSpPr>
          <p:spPr>
            <a:xfrm>
              <a:off x="337203" y="2070000"/>
              <a:ext cx="545847" cy="670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Bef>
                  <a:spcPts val="0"/>
                </a:spcBef>
              </a:pPr>
              <a:r>
                <a:rPr sz="1600" b="1" i="0" dirty="0">
                  <a:solidFill>
                    <a:srgbClr val="FFFFFF"/>
                  </a:solidFill>
                  <a:latin typeface="Tenorite"/>
                </a:rPr>
                <a:t>1</a:t>
              </a:r>
            </a:p>
          </p:txBody>
        </p:sp>
        <p:sp>
          <p:nvSpPr>
            <p:cNvPr id="16" name="Rounded Rectangle 15"/>
            <p:cNvSpPr/>
            <p:nvPr/>
          </p:nvSpPr>
          <p:spPr>
            <a:xfrm>
              <a:off x="337203" y="2820000"/>
              <a:ext cx="545847" cy="670000"/>
            </a:xfrm>
            <a:prstGeom prst="roundRect">
              <a:avLst>
                <a:gd name="adj" fmla="val 10051"/>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17" name="Rectangle 16"/>
            <p:cNvSpPr/>
            <p:nvPr/>
          </p:nvSpPr>
          <p:spPr>
            <a:xfrm>
              <a:off x="610126" y="2820000"/>
              <a:ext cx="272924" cy="670000"/>
            </a:xfrm>
            <a:prstGeom prst="rect">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18" name="Rectangle 17"/>
            <p:cNvSpPr/>
            <p:nvPr/>
          </p:nvSpPr>
          <p:spPr>
            <a:xfrm>
              <a:off x="337203" y="2820000"/>
              <a:ext cx="545847" cy="670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Bef>
                  <a:spcPts val="0"/>
                </a:spcBef>
              </a:pPr>
              <a:r>
                <a:rPr sz="1600" b="1" i="0" dirty="0">
                  <a:solidFill>
                    <a:srgbClr val="FFFFFF"/>
                  </a:solidFill>
                  <a:latin typeface="Tenorite"/>
                </a:rPr>
                <a:t>2</a:t>
              </a:r>
            </a:p>
          </p:txBody>
        </p:sp>
        <p:sp>
          <p:nvSpPr>
            <p:cNvPr id="23" name="Rounded Rectangle 22"/>
            <p:cNvSpPr/>
            <p:nvPr/>
          </p:nvSpPr>
          <p:spPr>
            <a:xfrm>
              <a:off x="337203" y="3570000"/>
              <a:ext cx="545847" cy="670000"/>
            </a:xfrm>
            <a:prstGeom prst="roundRect">
              <a:avLst>
                <a:gd name="adj" fmla="val 10051"/>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24" name="Rectangle 23"/>
            <p:cNvSpPr/>
            <p:nvPr/>
          </p:nvSpPr>
          <p:spPr>
            <a:xfrm>
              <a:off x="610126" y="3570000"/>
              <a:ext cx="272924" cy="670000"/>
            </a:xfrm>
            <a:prstGeom prst="rect">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25" name="Rectangle 24"/>
            <p:cNvSpPr/>
            <p:nvPr/>
          </p:nvSpPr>
          <p:spPr>
            <a:xfrm>
              <a:off x="337203" y="3570000"/>
              <a:ext cx="545847" cy="670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Bef>
                  <a:spcPts val="0"/>
                </a:spcBef>
              </a:pPr>
              <a:r>
                <a:rPr sz="1600" b="1" i="0" dirty="0">
                  <a:solidFill>
                    <a:srgbClr val="FFFFFF"/>
                  </a:solidFill>
                  <a:latin typeface="Tenorite"/>
                </a:rPr>
                <a:t>3</a:t>
              </a:r>
            </a:p>
          </p:txBody>
        </p:sp>
        <p:sp>
          <p:nvSpPr>
            <p:cNvPr id="30" name="Rounded Rectangle 29"/>
            <p:cNvSpPr/>
            <p:nvPr/>
          </p:nvSpPr>
          <p:spPr>
            <a:xfrm>
              <a:off x="337203" y="4320000"/>
              <a:ext cx="545847" cy="670000"/>
            </a:xfrm>
            <a:prstGeom prst="roundRect">
              <a:avLst>
                <a:gd name="adj" fmla="val 10051"/>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31" name="Rectangle 30"/>
            <p:cNvSpPr/>
            <p:nvPr/>
          </p:nvSpPr>
          <p:spPr>
            <a:xfrm>
              <a:off x="610126" y="4320000"/>
              <a:ext cx="272924" cy="670000"/>
            </a:xfrm>
            <a:prstGeom prst="rect">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32" name="Rectangle 31"/>
            <p:cNvSpPr/>
            <p:nvPr/>
          </p:nvSpPr>
          <p:spPr>
            <a:xfrm>
              <a:off x="337203" y="4320000"/>
              <a:ext cx="545847" cy="670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Bef>
                  <a:spcPts val="0"/>
                </a:spcBef>
              </a:pPr>
              <a:r>
                <a:rPr sz="1600" b="1" i="0" dirty="0">
                  <a:solidFill>
                    <a:srgbClr val="FFFFFF"/>
                  </a:solidFill>
                  <a:latin typeface="Tenorite"/>
                </a:rPr>
                <a:t>4</a:t>
              </a:r>
            </a:p>
          </p:txBody>
        </p:sp>
      </p:grpSp>
      <p:sp>
        <p:nvSpPr>
          <p:cNvPr id="74" name="Sources"/>
          <p:cNvSpPr txBox="1"/>
          <p:nvPr/>
        </p:nvSpPr>
        <p:spPr>
          <a:xfrm>
            <a:off x="329883" y="9400000"/>
            <a:ext cx="5180000" cy="470000"/>
          </a:xfrm>
          <a:prstGeom prst="rect">
            <a:avLst/>
          </a:prstGeom>
          <a:noFill/>
        </p:spPr>
        <p:txBody>
          <a:bodyPr wrap="square" lIns="0" tIns="0" rIns="0" bIns="0" anchor="t">
            <a:noAutofit/>
          </a:bodyPr>
          <a:lstStyle/>
          <a:p>
            <a:pPr>
              <a:lnSpc>
                <a:spcPct val="100000"/>
              </a:lnSpc>
            </a:pPr>
            <a:r>
              <a:rPr lang="en-US" sz="700" b="1" i="1" dirty="0">
                <a:solidFill>
                  <a:srgbClr val="4C4C4D"/>
                </a:solidFill>
                <a:latin typeface="Tenorite"/>
              </a:rPr>
              <a:t>Sources: </a:t>
            </a:r>
            <a:r>
              <a:rPr lang="en-US" sz="700" i="1" dirty="0">
                <a:solidFill>
                  <a:srgbClr val="4C4C4D"/>
                </a:solidFill>
                <a:latin typeface="Tenorite"/>
              </a:rPr>
              <a:t>Deloitte, 2026 GenAI in M&amp;A Pulse Study; Grant Thornton, 2026 AI Impact Survey; Alvarez &amp; Marsal, NA Value Creation Report 2026; EQT, EQT and Google Accelerate AI Adoption (2026); </a:t>
            </a:r>
            <a:r>
              <a:rPr lang="en-US" sz="700" i="1" dirty="0" err="1">
                <a:solidFill>
                  <a:srgbClr val="4C4C4D"/>
                </a:solidFill>
                <a:latin typeface="Tenorite"/>
              </a:rPr>
              <a:t>Thoma</a:t>
            </a:r>
            <a:r>
              <a:rPr lang="en-US" sz="700" i="1" dirty="0">
                <a:solidFill>
                  <a:srgbClr val="4C4C4D"/>
                </a:solidFill>
                <a:latin typeface="Tenorite"/>
              </a:rPr>
              <a:t> Bravo, Google Cloud Partnership (2026); Vista Equity Partners, Agentic AI Factory.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475AB-3A61-7FC2-4D58-8704C51D650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9A1E49E-0510-A2B3-9688-0A2B78574A22}"/>
              </a:ext>
            </a:extLst>
          </p:cNvPr>
          <p:cNvSpPr txBox="1"/>
          <p:nvPr/>
        </p:nvSpPr>
        <p:spPr>
          <a:xfrm>
            <a:off x="337203" y="313185"/>
            <a:ext cx="6169960" cy="609437"/>
          </a:xfrm>
          <a:prstGeom prst="rect">
            <a:avLst/>
          </a:prstGeom>
          <a:noFill/>
        </p:spPr>
        <p:txBody>
          <a:bodyPr wrap="square" lIns="0" tIns="0" rIns="0" bIns="0" anchor="ctr"/>
          <a:lstStyle/>
          <a:p>
            <a:pPr algn="l">
              <a:lnSpc>
                <a:spcPct val="100000"/>
              </a:lnSpc>
              <a:spcBef>
                <a:spcPts val="0"/>
              </a:spcBef>
            </a:pPr>
            <a:r>
              <a:rPr sz="2000" b="1" i="0" dirty="0">
                <a:solidFill>
                  <a:srgbClr val="43224D"/>
                </a:solidFill>
                <a:latin typeface="Georgia"/>
              </a:rPr>
              <a:t>Where the EBITDA Comes From: The Functional Playbook</a:t>
            </a:r>
          </a:p>
        </p:txBody>
      </p:sp>
      <p:sp>
        <p:nvSpPr>
          <p:cNvPr id="3" name="TextBox 2">
            <a:extLst>
              <a:ext uri="{FF2B5EF4-FFF2-40B4-BE49-F238E27FC236}">
                <a16:creationId xmlns:a16="http://schemas.microsoft.com/office/drawing/2014/main" id="{DC04E394-AFC1-24CE-8062-54ED2262A26F}"/>
              </a:ext>
            </a:extLst>
          </p:cNvPr>
          <p:cNvSpPr txBox="1"/>
          <p:nvPr/>
        </p:nvSpPr>
        <p:spPr>
          <a:xfrm>
            <a:off x="337203" y="1272144"/>
            <a:ext cx="6169960" cy="300525"/>
          </a:xfrm>
          <a:prstGeom prst="rect">
            <a:avLst/>
          </a:prstGeom>
          <a:noFill/>
        </p:spPr>
        <p:txBody>
          <a:bodyPr wrap="square" lIns="0" tIns="0" rIns="0" bIns="0" anchor="ctr"/>
          <a:lstStyle/>
          <a:p>
            <a:pPr algn="l">
              <a:lnSpc>
                <a:spcPct val="110000"/>
              </a:lnSpc>
              <a:spcBef>
                <a:spcPts val="0"/>
              </a:spcBef>
            </a:pPr>
            <a:r>
              <a:rPr sz="1000" b="0" i="0" dirty="0">
                <a:solidFill>
                  <a:srgbClr val="4C4C4D"/>
                </a:solidFill>
                <a:latin typeface="Tenorite"/>
              </a:rPr>
              <a:t>AI adds to EBITDA only when it moves a lever that already matters. For each of the five levers below: where AI acts, and what sponsors and their portfolio companies have reported it delivered in 2025–26.</a:t>
            </a:r>
          </a:p>
        </p:txBody>
      </p:sp>
      <p:sp>
        <p:nvSpPr>
          <p:cNvPr id="4" name="Rounded Rectangle 3">
            <a:extLst>
              <a:ext uri="{FF2B5EF4-FFF2-40B4-BE49-F238E27FC236}">
                <a16:creationId xmlns:a16="http://schemas.microsoft.com/office/drawing/2014/main" id="{70CD9F0C-4F8C-79E4-20B2-3C4B3DB0EBB6}"/>
              </a:ext>
            </a:extLst>
          </p:cNvPr>
          <p:cNvSpPr/>
          <p:nvPr/>
        </p:nvSpPr>
        <p:spPr>
          <a:xfrm>
            <a:off x="337203" y="1718377"/>
            <a:ext cx="2567200" cy="260000"/>
          </a:xfrm>
          <a:prstGeom prst="roundRect">
            <a:avLst>
              <a:gd name="adj" fmla="val 18000"/>
            </a:avLst>
          </a:prstGeom>
          <a:solidFill>
            <a:srgbClr val="43224D"/>
          </a:solidFill>
          <a:ln>
            <a:no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Bef>
                <a:spcPts val="0"/>
              </a:spcBef>
            </a:pPr>
            <a:r>
              <a:rPr sz="1200" b="1" i="0" dirty="0">
                <a:solidFill>
                  <a:srgbClr val="FFFFFF"/>
                </a:solidFill>
                <a:latin typeface="Tenorite"/>
              </a:rPr>
              <a:t>LEVER  |  WHERE AI ACTS</a:t>
            </a:r>
          </a:p>
        </p:txBody>
      </p:sp>
      <p:sp>
        <p:nvSpPr>
          <p:cNvPr id="5" name="Rounded Rectangle 4">
            <a:extLst>
              <a:ext uri="{FF2B5EF4-FFF2-40B4-BE49-F238E27FC236}">
                <a16:creationId xmlns:a16="http://schemas.microsoft.com/office/drawing/2014/main" id="{FD034ACC-9BC6-998E-72CB-8B0E28AB5E61}"/>
              </a:ext>
            </a:extLst>
          </p:cNvPr>
          <p:cNvSpPr/>
          <p:nvPr/>
        </p:nvSpPr>
        <p:spPr>
          <a:xfrm>
            <a:off x="2974403" y="1718377"/>
            <a:ext cx="3532760" cy="260000"/>
          </a:xfrm>
          <a:prstGeom prst="roundRect">
            <a:avLst>
              <a:gd name="adj" fmla="val 18000"/>
            </a:avLst>
          </a:prstGeom>
          <a:solidFill>
            <a:srgbClr val="43224D"/>
          </a:solidFill>
          <a:ln>
            <a:no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Bef>
                <a:spcPts val="0"/>
              </a:spcBef>
            </a:pPr>
            <a:r>
              <a:rPr sz="1200" b="1" i="0" dirty="0">
                <a:solidFill>
                  <a:srgbClr val="FFFFFF"/>
                </a:solidFill>
                <a:latin typeface="Tenorite"/>
              </a:rPr>
              <a:t>WHAT SPONSORS REPORTED (2025–26)</a:t>
            </a:r>
          </a:p>
        </p:txBody>
      </p:sp>
      <p:grpSp>
        <p:nvGrpSpPr>
          <p:cNvPr id="47" name="Group 46">
            <a:extLst>
              <a:ext uri="{FF2B5EF4-FFF2-40B4-BE49-F238E27FC236}">
                <a16:creationId xmlns:a16="http://schemas.microsoft.com/office/drawing/2014/main" id="{40D5EC9C-BAE8-C298-2B3B-E139B980C0EE}"/>
              </a:ext>
            </a:extLst>
          </p:cNvPr>
          <p:cNvGrpSpPr/>
          <p:nvPr/>
        </p:nvGrpSpPr>
        <p:grpSpPr>
          <a:xfrm>
            <a:off x="326742" y="8784231"/>
            <a:ext cx="6251857" cy="548640"/>
            <a:chOff x="301343" y="6559999"/>
            <a:chExt cx="6197052" cy="760002"/>
          </a:xfrm>
        </p:grpSpPr>
        <p:sp>
          <p:nvSpPr>
            <p:cNvPr id="48" name="Rounded Rectangle 13">
              <a:extLst>
                <a:ext uri="{FF2B5EF4-FFF2-40B4-BE49-F238E27FC236}">
                  <a16:creationId xmlns:a16="http://schemas.microsoft.com/office/drawing/2014/main" id="{BEC78546-19F8-822E-7636-4AEF390C7659}"/>
                </a:ext>
              </a:extLst>
            </p:cNvPr>
            <p:cNvSpPr/>
            <p:nvPr/>
          </p:nvSpPr>
          <p:spPr>
            <a:xfrm rot="10800000">
              <a:off x="301343" y="6559999"/>
              <a:ext cx="6132814" cy="760000"/>
            </a:xfrm>
            <a:prstGeom prst="roundRect">
              <a:avLst>
                <a:gd name="adj" fmla="val 5722"/>
              </a:avLst>
            </a:prstGeom>
            <a:gradFill flip="none" rotWithShape="1">
              <a:gsLst>
                <a:gs pos="100000">
                  <a:srgbClr val="E1DCF7"/>
                </a:gs>
                <a:gs pos="0">
                  <a:srgbClr val="F3E4F9"/>
                </a:gs>
              </a:gsLst>
              <a:lin ang="10800000" scaled="1"/>
              <a:tileRect/>
            </a:gra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9" name="Group 48">
              <a:extLst>
                <a:ext uri="{FF2B5EF4-FFF2-40B4-BE49-F238E27FC236}">
                  <a16:creationId xmlns:a16="http://schemas.microsoft.com/office/drawing/2014/main" id="{7162A994-8BC0-4DF9-89AF-8EED0DF7FCC2}"/>
                </a:ext>
              </a:extLst>
            </p:cNvPr>
            <p:cNvGrpSpPr/>
            <p:nvPr/>
          </p:nvGrpSpPr>
          <p:grpSpPr>
            <a:xfrm>
              <a:off x="329883" y="6559999"/>
              <a:ext cx="6168512" cy="760002"/>
              <a:chOff x="329883" y="6267012"/>
              <a:chExt cx="6168512" cy="1279126"/>
            </a:xfrm>
            <a:noFill/>
          </p:grpSpPr>
          <p:sp>
            <p:nvSpPr>
              <p:cNvPr id="52" name="Rectangle 51">
                <a:extLst>
                  <a:ext uri="{FF2B5EF4-FFF2-40B4-BE49-F238E27FC236}">
                    <a16:creationId xmlns:a16="http://schemas.microsoft.com/office/drawing/2014/main" id="{EB54D3DE-6D5B-D256-A82A-1FAA42F01904}"/>
                  </a:ext>
                </a:extLst>
              </p:cNvPr>
              <p:cNvSpPr/>
              <p:nvPr/>
            </p:nvSpPr>
            <p:spPr>
              <a:xfrm>
                <a:off x="329883" y="6267015"/>
                <a:ext cx="46355" cy="127912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1B00637F-FB38-C605-4344-034423B4CAF1}"/>
                  </a:ext>
                </a:extLst>
              </p:cNvPr>
              <p:cNvSpPr/>
              <p:nvPr/>
            </p:nvSpPr>
            <p:spPr>
              <a:xfrm>
                <a:off x="329883" y="6267012"/>
                <a:ext cx="6168512" cy="1279124"/>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pPr>
                  <a:lnSpc>
                    <a:spcPct val="110000"/>
                  </a:lnSpc>
                </a:pPr>
                <a:r>
                  <a:rPr lang="en-US" sz="1200" b="0" i="1" dirty="0">
                    <a:solidFill>
                      <a:srgbClr val="43224D"/>
                    </a:solidFill>
                    <a:latin typeface="Tenorite"/>
                  </a:rPr>
                  <a:t>Gains show up where AI is pointed at one lever and measured against it. Value comes from the lever, not from the tool.</a:t>
                </a:r>
                <a:endParaRPr sz="1200" b="0" i="1" dirty="0">
                  <a:solidFill>
                    <a:srgbClr val="43224D"/>
                  </a:solidFill>
                  <a:latin typeface="Tenorite"/>
                </a:endParaRPr>
              </a:p>
            </p:txBody>
          </p:sp>
        </p:grpSp>
        <p:sp>
          <p:nvSpPr>
            <p:cNvPr id="50" name="Rounded Rectangle 13">
              <a:extLst>
                <a:ext uri="{FF2B5EF4-FFF2-40B4-BE49-F238E27FC236}">
                  <a16:creationId xmlns:a16="http://schemas.microsoft.com/office/drawing/2014/main" id="{BFEFA796-BB76-58FC-7C20-6C5CD695460D}"/>
                </a:ext>
              </a:extLst>
            </p:cNvPr>
            <p:cNvSpPr/>
            <p:nvPr/>
          </p:nvSpPr>
          <p:spPr>
            <a:xfrm rot="10800000">
              <a:off x="301343" y="6560000"/>
              <a:ext cx="117932" cy="760000"/>
            </a:xfrm>
            <a:prstGeom prst="roundRect">
              <a:avLst>
                <a:gd name="adj" fmla="val 49211"/>
              </a:avLst>
            </a:prstGeom>
            <a:solidFill>
              <a:schemeClr val="bg2"/>
            </a:soli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ounded Rectangle 13">
              <a:extLst>
                <a:ext uri="{FF2B5EF4-FFF2-40B4-BE49-F238E27FC236}">
                  <a16:creationId xmlns:a16="http://schemas.microsoft.com/office/drawing/2014/main" id="{685C66D9-0013-3573-EBDE-4FDEEF25E634}"/>
                </a:ext>
              </a:extLst>
            </p:cNvPr>
            <p:cNvSpPr/>
            <p:nvPr/>
          </p:nvSpPr>
          <p:spPr>
            <a:xfrm rot="10800000">
              <a:off x="359605" y="6559999"/>
              <a:ext cx="117934" cy="760001"/>
            </a:xfrm>
            <a:prstGeom prst="roundRect">
              <a:avLst>
                <a:gd name="adj" fmla="val 0"/>
              </a:avLst>
            </a:prstGeom>
            <a:solidFill>
              <a:srgbClr val="F3E4F9"/>
            </a:soli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4" name="Group 63">
            <a:extLst>
              <a:ext uri="{FF2B5EF4-FFF2-40B4-BE49-F238E27FC236}">
                <a16:creationId xmlns:a16="http://schemas.microsoft.com/office/drawing/2014/main" id="{82A36B37-BFF4-A648-52DF-A1DA7210F083}"/>
              </a:ext>
            </a:extLst>
          </p:cNvPr>
          <p:cNvGrpSpPr/>
          <p:nvPr/>
        </p:nvGrpSpPr>
        <p:grpSpPr>
          <a:xfrm>
            <a:off x="328736" y="2082244"/>
            <a:ext cx="6169960" cy="1180000"/>
            <a:chOff x="328736" y="2133046"/>
            <a:chExt cx="6169960" cy="1180000"/>
          </a:xfrm>
        </p:grpSpPr>
        <p:grpSp>
          <p:nvGrpSpPr>
            <p:cNvPr id="55" name="Group 54">
              <a:extLst>
                <a:ext uri="{FF2B5EF4-FFF2-40B4-BE49-F238E27FC236}">
                  <a16:creationId xmlns:a16="http://schemas.microsoft.com/office/drawing/2014/main" id="{6E97B048-9FC5-C656-C972-F32A1FD4C585}"/>
                </a:ext>
              </a:extLst>
            </p:cNvPr>
            <p:cNvGrpSpPr/>
            <p:nvPr/>
          </p:nvGrpSpPr>
          <p:grpSpPr>
            <a:xfrm>
              <a:off x="328736" y="2133046"/>
              <a:ext cx="6169960" cy="1180000"/>
              <a:chOff x="337203" y="2133046"/>
              <a:chExt cx="6169960" cy="1180000"/>
            </a:xfrm>
          </p:grpSpPr>
          <p:sp>
            <p:nvSpPr>
              <p:cNvPr id="6" name="Rounded Rectangle 5">
                <a:extLst>
                  <a:ext uri="{FF2B5EF4-FFF2-40B4-BE49-F238E27FC236}">
                    <a16:creationId xmlns:a16="http://schemas.microsoft.com/office/drawing/2014/main" id="{AB8ED040-EF5B-5EA3-D0E7-25EDCBB5B938}"/>
                  </a:ext>
                </a:extLst>
              </p:cNvPr>
              <p:cNvSpPr/>
              <p:nvPr/>
            </p:nvSpPr>
            <p:spPr>
              <a:xfrm>
                <a:off x="337203" y="2133046"/>
                <a:ext cx="2597200" cy="1180000"/>
              </a:xfrm>
              <a:prstGeom prst="roundRect">
                <a:avLst>
                  <a:gd name="adj" fmla="val 4649"/>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10" name="TextBox 9">
                <a:extLst>
                  <a:ext uri="{FF2B5EF4-FFF2-40B4-BE49-F238E27FC236}">
                    <a16:creationId xmlns:a16="http://schemas.microsoft.com/office/drawing/2014/main" id="{C8F87074-6AAF-AEE3-1125-714BE0724E33}"/>
                  </a:ext>
                </a:extLst>
              </p:cNvPr>
              <p:cNvSpPr txBox="1"/>
              <p:nvPr/>
            </p:nvSpPr>
            <p:spPr>
              <a:xfrm>
                <a:off x="854403" y="2193046"/>
                <a:ext cx="2010000" cy="1080000"/>
              </a:xfrm>
              <a:prstGeom prst="rect">
                <a:avLst/>
              </a:prstGeom>
              <a:noFill/>
            </p:spPr>
            <p:txBody>
              <a:bodyPr wrap="square" lIns="0" tIns="0" rIns="0" bIns="0" anchor="ctr"/>
              <a:lstStyle/>
              <a:p>
                <a:pPr algn="l">
                  <a:lnSpc>
                    <a:spcPct val="120000"/>
                  </a:lnSpc>
                  <a:spcBef>
                    <a:spcPts val="0"/>
                  </a:spcBef>
                </a:pPr>
                <a:r>
                  <a:rPr sz="1200" b="1" i="0">
                    <a:solidFill>
                      <a:srgbClr val="43224D"/>
                    </a:solidFill>
                    <a:latin typeface="Tenorite"/>
                  </a:rPr>
                  <a:t>Price</a:t>
                </a:r>
              </a:p>
              <a:p>
                <a:pPr algn="l">
                  <a:lnSpc>
                    <a:spcPct val="120000"/>
                  </a:lnSpc>
                  <a:spcBef>
                    <a:spcPts val="0"/>
                  </a:spcBef>
                </a:pPr>
                <a:r>
                  <a:rPr sz="900" b="0" i="1">
                    <a:solidFill>
                      <a:srgbClr val="4C4C4D"/>
                    </a:solidFill>
                    <a:latin typeface="Tenorite"/>
                  </a:rPr>
                  <a:t>Sales, marketing &amp; pricing</a:t>
                </a:r>
              </a:p>
              <a:p>
                <a:pPr algn="l">
                  <a:lnSpc>
                    <a:spcPct val="120000"/>
                  </a:lnSpc>
                  <a:spcBef>
                    <a:spcPts val="400"/>
                  </a:spcBef>
                </a:pPr>
                <a:r>
                  <a:rPr sz="1000" b="1" i="0">
                    <a:solidFill>
                      <a:srgbClr val="E0044E"/>
                    </a:solidFill>
                    <a:latin typeface="Tenorite"/>
                  </a:rPr>
                  <a:t>Where AI acts:</a:t>
                </a:r>
                <a:r>
                  <a:rPr sz="1000" b="0" i="0">
                    <a:solidFill>
                      <a:srgbClr val="4C4C4D"/>
                    </a:solidFill>
                    <a:latin typeface="Tenorite"/>
                  </a:rPr>
                  <a:t> Scores leads, drafts proposals and sets prices within discount guardrails</a:t>
                </a:r>
              </a:p>
            </p:txBody>
          </p:sp>
          <p:sp>
            <p:nvSpPr>
              <p:cNvPr id="11" name="Rounded Rectangle 10">
                <a:extLst>
                  <a:ext uri="{FF2B5EF4-FFF2-40B4-BE49-F238E27FC236}">
                    <a16:creationId xmlns:a16="http://schemas.microsoft.com/office/drawing/2014/main" id="{BEBAD1FD-0065-C8D6-0477-4C7B83450783}"/>
                  </a:ext>
                </a:extLst>
              </p:cNvPr>
              <p:cNvSpPr/>
              <p:nvPr/>
            </p:nvSpPr>
            <p:spPr>
              <a:xfrm>
                <a:off x="2974403" y="2163046"/>
                <a:ext cx="1736380" cy="112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lnSpc>
                    <a:spcPct val="120000"/>
                  </a:lnSpc>
                  <a:spcBef>
                    <a:spcPts val="0"/>
                  </a:spcBef>
                </a:pPr>
                <a:r>
                  <a:rPr sz="1500" b="1" i="0">
                    <a:solidFill>
                      <a:srgbClr val="E0044E"/>
                    </a:solidFill>
                    <a:latin typeface="Tenorite"/>
                  </a:rPr>
                  <a:t>65%</a:t>
                </a:r>
              </a:p>
              <a:p>
                <a:pPr algn="l">
                  <a:lnSpc>
                    <a:spcPct val="120000"/>
                  </a:lnSpc>
                  <a:spcBef>
                    <a:spcPts val="100"/>
                  </a:spcBef>
                </a:pPr>
                <a:r>
                  <a:rPr sz="900" b="1" i="0">
                    <a:solidFill>
                      <a:srgbClr val="776EA9"/>
                    </a:solidFill>
                    <a:latin typeface="Tenorite"/>
                  </a:rPr>
                  <a:t>VISTA | AVALARA (2025)</a:t>
                </a:r>
              </a:p>
              <a:p>
                <a:pPr algn="l">
                  <a:lnSpc>
                    <a:spcPct val="120000"/>
                  </a:lnSpc>
                  <a:spcBef>
                    <a:spcPts val="200"/>
                  </a:spcBef>
                </a:pPr>
                <a:r>
                  <a:rPr sz="1000" b="0" i="0">
                    <a:solidFill>
                      <a:srgbClr val="4C4C4D"/>
                    </a:solidFill>
                    <a:latin typeface="Tenorite"/>
                  </a:rPr>
                  <a:t>faster sales-rep response time with a GenAI sales tool</a:t>
                </a:r>
              </a:p>
            </p:txBody>
          </p:sp>
          <p:sp>
            <p:nvSpPr>
              <p:cNvPr id="12" name="Rounded Rectangle 11">
                <a:extLst>
                  <a:ext uri="{FF2B5EF4-FFF2-40B4-BE49-F238E27FC236}">
                    <a16:creationId xmlns:a16="http://schemas.microsoft.com/office/drawing/2014/main" id="{84BE5AD3-E42C-7C94-394E-BCFFBE05055D}"/>
                  </a:ext>
                </a:extLst>
              </p:cNvPr>
              <p:cNvSpPr/>
              <p:nvPr/>
            </p:nvSpPr>
            <p:spPr>
              <a:xfrm>
                <a:off x="4770783" y="2163046"/>
                <a:ext cx="1736380" cy="112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lnSpc>
                    <a:spcPct val="120000"/>
                  </a:lnSpc>
                  <a:spcBef>
                    <a:spcPts val="0"/>
                  </a:spcBef>
                </a:pPr>
                <a:r>
                  <a:rPr sz="1500" b="1" i="0">
                    <a:solidFill>
                      <a:srgbClr val="E0044E"/>
                    </a:solidFill>
                    <a:latin typeface="Tenorite"/>
                  </a:rPr>
                  <a:t>+20–30%</a:t>
                </a:r>
              </a:p>
              <a:p>
                <a:pPr algn="l">
                  <a:lnSpc>
                    <a:spcPct val="120000"/>
                  </a:lnSpc>
                  <a:spcBef>
                    <a:spcPts val="100"/>
                  </a:spcBef>
                </a:pPr>
                <a:r>
                  <a:rPr sz="900" b="1" i="0">
                    <a:solidFill>
                      <a:srgbClr val="776EA9"/>
                    </a:solidFill>
                    <a:latin typeface="Tenorite"/>
                  </a:rPr>
                  <a:t>PERMIRA | LEBONCOIN (2025)</a:t>
                </a:r>
              </a:p>
              <a:p>
                <a:pPr algn="l">
                  <a:lnSpc>
                    <a:spcPct val="120000"/>
                  </a:lnSpc>
                  <a:spcBef>
                    <a:spcPts val="200"/>
                  </a:spcBef>
                </a:pPr>
                <a:r>
                  <a:rPr sz="1000" b="0" i="0">
                    <a:solidFill>
                      <a:srgbClr val="4C4C4D"/>
                    </a:solidFill>
                    <a:latin typeface="Tenorite"/>
                  </a:rPr>
                  <a:t>higher conversion on AI-written product listings</a:t>
                </a:r>
              </a:p>
            </p:txBody>
          </p:sp>
        </p:grpSp>
        <p:sp>
          <p:nvSpPr>
            <p:cNvPr id="7" name="Rounded Rectangle 6">
              <a:extLst>
                <a:ext uri="{FF2B5EF4-FFF2-40B4-BE49-F238E27FC236}">
                  <a16:creationId xmlns:a16="http://schemas.microsoft.com/office/drawing/2014/main" id="{2968775F-E1C2-C88B-D019-3547FE2DFA73}"/>
                </a:ext>
              </a:extLst>
            </p:cNvPr>
            <p:cNvSpPr/>
            <p:nvPr/>
          </p:nvSpPr>
          <p:spPr>
            <a:xfrm>
              <a:off x="328736" y="2133046"/>
              <a:ext cx="365760" cy="1180000"/>
            </a:xfrm>
            <a:prstGeom prst="roundRect">
              <a:avLst>
                <a:gd name="adj" fmla="val 12000"/>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8" name="Rectangle 7">
              <a:extLst>
                <a:ext uri="{FF2B5EF4-FFF2-40B4-BE49-F238E27FC236}">
                  <a16:creationId xmlns:a16="http://schemas.microsoft.com/office/drawing/2014/main" id="{E9DD2F73-9E77-A88A-CE1C-B0CA73256BC8}"/>
                </a:ext>
              </a:extLst>
            </p:cNvPr>
            <p:cNvSpPr/>
            <p:nvPr/>
          </p:nvSpPr>
          <p:spPr>
            <a:xfrm>
              <a:off x="511616" y="2133046"/>
              <a:ext cx="182880" cy="1180000"/>
            </a:xfrm>
            <a:prstGeom prst="rect">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9" name="Rectangle 8">
              <a:extLst>
                <a:ext uri="{FF2B5EF4-FFF2-40B4-BE49-F238E27FC236}">
                  <a16:creationId xmlns:a16="http://schemas.microsoft.com/office/drawing/2014/main" id="{E6A1F337-8C7D-4E26-5F82-E631A7B78B87}"/>
                </a:ext>
              </a:extLst>
            </p:cNvPr>
            <p:cNvSpPr/>
            <p:nvPr/>
          </p:nvSpPr>
          <p:spPr>
            <a:xfrm>
              <a:off x="328736" y="2133046"/>
              <a:ext cx="365760" cy="1180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Bef>
                  <a:spcPts val="0"/>
                </a:spcBef>
              </a:pPr>
              <a:r>
                <a:rPr sz="1600" b="1" i="0">
                  <a:solidFill>
                    <a:srgbClr val="FFFFFF"/>
                  </a:solidFill>
                  <a:latin typeface="Tenorite"/>
                </a:rPr>
                <a:t>1</a:t>
              </a:r>
            </a:p>
          </p:txBody>
        </p:sp>
      </p:grpSp>
      <p:grpSp>
        <p:nvGrpSpPr>
          <p:cNvPr id="63" name="Group 62">
            <a:extLst>
              <a:ext uri="{FF2B5EF4-FFF2-40B4-BE49-F238E27FC236}">
                <a16:creationId xmlns:a16="http://schemas.microsoft.com/office/drawing/2014/main" id="{351DC62B-3BD4-F34A-38D1-A7B296A1BB13}"/>
              </a:ext>
            </a:extLst>
          </p:cNvPr>
          <p:cNvGrpSpPr/>
          <p:nvPr/>
        </p:nvGrpSpPr>
        <p:grpSpPr>
          <a:xfrm>
            <a:off x="328736" y="3413216"/>
            <a:ext cx="6169960" cy="1180000"/>
            <a:chOff x="328736" y="3383046"/>
            <a:chExt cx="6169960" cy="1180000"/>
          </a:xfrm>
        </p:grpSpPr>
        <p:grpSp>
          <p:nvGrpSpPr>
            <p:cNvPr id="56" name="Group 55">
              <a:extLst>
                <a:ext uri="{FF2B5EF4-FFF2-40B4-BE49-F238E27FC236}">
                  <a16:creationId xmlns:a16="http://schemas.microsoft.com/office/drawing/2014/main" id="{4FC61AC5-D331-3841-4B43-4C40A8EFE03C}"/>
                </a:ext>
              </a:extLst>
            </p:cNvPr>
            <p:cNvGrpSpPr/>
            <p:nvPr/>
          </p:nvGrpSpPr>
          <p:grpSpPr>
            <a:xfrm>
              <a:off x="328736" y="3383046"/>
              <a:ext cx="6169960" cy="1180000"/>
              <a:chOff x="337203" y="3383046"/>
              <a:chExt cx="6169960" cy="1180000"/>
            </a:xfrm>
          </p:grpSpPr>
          <p:sp>
            <p:nvSpPr>
              <p:cNvPr id="13" name="Rounded Rectangle 12">
                <a:extLst>
                  <a:ext uri="{FF2B5EF4-FFF2-40B4-BE49-F238E27FC236}">
                    <a16:creationId xmlns:a16="http://schemas.microsoft.com/office/drawing/2014/main" id="{168B2056-824E-C2AA-5D67-BDA2F335E21D}"/>
                  </a:ext>
                </a:extLst>
              </p:cNvPr>
              <p:cNvSpPr/>
              <p:nvPr/>
            </p:nvSpPr>
            <p:spPr>
              <a:xfrm>
                <a:off x="337203" y="3383046"/>
                <a:ext cx="2597200" cy="1180000"/>
              </a:xfrm>
              <a:prstGeom prst="roundRect">
                <a:avLst>
                  <a:gd name="adj" fmla="val 4649"/>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17" name="TextBox 16">
                <a:extLst>
                  <a:ext uri="{FF2B5EF4-FFF2-40B4-BE49-F238E27FC236}">
                    <a16:creationId xmlns:a16="http://schemas.microsoft.com/office/drawing/2014/main" id="{92B729A0-D370-64A3-64CE-199C5AC82015}"/>
                  </a:ext>
                </a:extLst>
              </p:cNvPr>
              <p:cNvSpPr txBox="1"/>
              <p:nvPr/>
            </p:nvSpPr>
            <p:spPr>
              <a:xfrm>
                <a:off x="854403" y="3443046"/>
                <a:ext cx="2010000" cy="1080000"/>
              </a:xfrm>
              <a:prstGeom prst="rect">
                <a:avLst/>
              </a:prstGeom>
              <a:noFill/>
            </p:spPr>
            <p:txBody>
              <a:bodyPr wrap="square" lIns="0" tIns="0" rIns="0" bIns="0" anchor="ctr"/>
              <a:lstStyle/>
              <a:p>
                <a:pPr algn="l">
                  <a:lnSpc>
                    <a:spcPct val="120000"/>
                  </a:lnSpc>
                  <a:spcBef>
                    <a:spcPts val="0"/>
                  </a:spcBef>
                </a:pPr>
                <a:r>
                  <a:rPr sz="1200" b="1" i="0">
                    <a:solidFill>
                      <a:srgbClr val="43224D"/>
                    </a:solidFill>
                    <a:latin typeface="Tenorite"/>
                  </a:rPr>
                  <a:t>Cost to serve</a:t>
                </a:r>
              </a:p>
              <a:p>
                <a:pPr algn="l">
                  <a:lnSpc>
                    <a:spcPct val="120000"/>
                  </a:lnSpc>
                  <a:spcBef>
                    <a:spcPts val="0"/>
                  </a:spcBef>
                </a:pPr>
                <a:r>
                  <a:rPr sz="900" b="0" i="1">
                    <a:solidFill>
                      <a:srgbClr val="4C4C4D"/>
                    </a:solidFill>
                    <a:latin typeface="Tenorite"/>
                  </a:rPr>
                  <a:t>Customer service</a:t>
                </a:r>
              </a:p>
              <a:p>
                <a:pPr algn="l">
                  <a:lnSpc>
                    <a:spcPct val="120000"/>
                  </a:lnSpc>
                  <a:spcBef>
                    <a:spcPts val="400"/>
                  </a:spcBef>
                </a:pPr>
                <a:r>
                  <a:rPr sz="1000" b="1" i="0">
                    <a:solidFill>
                      <a:srgbClr val="E0044E"/>
                    </a:solidFill>
                    <a:latin typeface="Tenorite"/>
                  </a:rPr>
                  <a:t>Where AI acts:</a:t>
                </a:r>
                <a:r>
                  <a:rPr sz="1000" b="0" i="0">
                    <a:solidFill>
                      <a:srgbClr val="4C4C4D"/>
                    </a:solidFill>
                    <a:latin typeface="Tenorite"/>
                  </a:rPr>
                  <a:t> Bots handle routine queries; agent assist and smart routing shorten the rest</a:t>
                </a:r>
              </a:p>
            </p:txBody>
          </p:sp>
          <p:sp>
            <p:nvSpPr>
              <p:cNvPr id="18" name="Rounded Rectangle 17">
                <a:extLst>
                  <a:ext uri="{FF2B5EF4-FFF2-40B4-BE49-F238E27FC236}">
                    <a16:creationId xmlns:a16="http://schemas.microsoft.com/office/drawing/2014/main" id="{F7BE27D6-5B78-3D6F-2D77-EA330F10F057}"/>
                  </a:ext>
                </a:extLst>
              </p:cNvPr>
              <p:cNvSpPr/>
              <p:nvPr/>
            </p:nvSpPr>
            <p:spPr>
              <a:xfrm>
                <a:off x="2974403" y="3413046"/>
                <a:ext cx="1736380" cy="112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lnSpc>
                    <a:spcPct val="120000"/>
                  </a:lnSpc>
                  <a:spcBef>
                    <a:spcPts val="0"/>
                  </a:spcBef>
                </a:pPr>
                <a:r>
                  <a:rPr sz="1500" b="1" i="0">
                    <a:solidFill>
                      <a:srgbClr val="E0044E"/>
                    </a:solidFill>
                    <a:latin typeface="Tenorite"/>
                  </a:rPr>
                  <a:t>−98%</a:t>
                </a:r>
              </a:p>
              <a:p>
                <a:pPr algn="l">
                  <a:lnSpc>
                    <a:spcPct val="120000"/>
                  </a:lnSpc>
                  <a:spcBef>
                    <a:spcPts val="100"/>
                  </a:spcBef>
                </a:pPr>
                <a:r>
                  <a:rPr sz="900" b="1" i="0">
                    <a:solidFill>
                      <a:srgbClr val="776EA9"/>
                    </a:solidFill>
                    <a:latin typeface="Tenorite"/>
                  </a:rPr>
                  <a:t>PERMIRA | LEBONCOIN (2025)</a:t>
                </a:r>
              </a:p>
              <a:p>
                <a:pPr algn="l">
                  <a:lnSpc>
                    <a:spcPct val="120000"/>
                  </a:lnSpc>
                  <a:spcBef>
                    <a:spcPts val="200"/>
                  </a:spcBef>
                </a:pPr>
                <a:r>
                  <a:rPr sz="1000" b="0" i="0">
                    <a:solidFill>
                      <a:srgbClr val="4C4C4D"/>
                    </a:solidFill>
                    <a:latin typeface="Tenorite"/>
                  </a:rPr>
                  <a:t>cost per support ticket; ~€500K saved a year</a:t>
                </a:r>
                <a:endParaRPr sz="800" b="0" i="0" baseline="80000">
                  <a:solidFill>
                    <a:srgbClr val="4C4C4D"/>
                  </a:solidFill>
                  <a:latin typeface="Tenorite"/>
                </a:endParaRPr>
              </a:p>
            </p:txBody>
          </p:sp>
          <p:sp>
            <p:nvSpPr>
              <p:cNvPr id="19" name="Rounded Rectangle 18">
                <a:extLst>
                  <a:ext uri="{FF2B5EF4-FFF2-40B4-BE49-F238E27FC236}">
                    <a16:creationId xmlns:a16="http://schemas.microsoft.com/office/drawing/2014/main" id="{64D591FE-0344-7FE7-1140-CA166EDE8DEC}"/>
                  </a:ext>
                </a:extLst>
              </p:cNvPr>
              <p:cNvSpPr/>
              <p:nvPr/>
            </p:nvSpPr>
            <p:spPr>
              <a:xfrm>
                <a:off x="4770783" y="3413046"/>
                <a:ext cx="1736380" cy="112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lnSpc>
                    <a:spcPct val="120000"/>
                  </a:lnSpc>
                  <a:spcBef>
                    <a:spcPts val="0"/>
                  </a:spcBef>
                </a:pPr>
                <a:r>
                  <a:rPr sz="1500" b="1" i="0">
                    <a:solidFill>
                      <a:srgbClr val="E0044E"/>
                    </a:solidFill>
                    <a:latin typeface="Tenorite"/>
                  </a:rPr>
                  <a:t>22%</a:t>
                </a:r>
              </a:p>
              <a:p>
                <a:pPr algn="l">
                  <a:lnSpc>
                    <a:spcPct val="120000"/>
                  </a:lnSpc>
                  <a:spcBef>
                    <a:spcPts val="100"/>
                  </a:spcBef>
                </a:pPr>
                <a:r>
                  <a:rPr sz="900" b="1" i="0">
                    <a:solidFill>
                      <a:srgbClr val="776EA9"/>
                    </a:solidFill>
                    <a:latin typeface="Tenorite"/>
                  </a:rPr>
                  <a:t>PE PORTFOLIOS | BLOTT (2026)</a:t>
                </a:r>
              </a:p>
              <a:p>
                <a:pPr algn="l">
                  <a:lnSpc>
                    <a:spcPct val="120000"/>
                  </a:lnSpc>
                  <a:spcBef>
                    <a:spcPts val="200"/>
                  </a:spcBef>
                </a:pPr>
                <a:r>
                  <a:rPr sz="1000" b="0" i="0">
                    <a:solidFill>
                      <a:srgbClr val="4C4C4D"/>
                    </a:solidFill>
                    <a:latin typeface="Tenorite"/>
                  </a:rPr>
                  <a:t>upper-bound EBITDA uplift from support automation</a:t>
                </a:r>
              </a:p>
            </p:txBody>
          </p:sp>
        </p:grpSp>
        <p:sp>
          <p:nvSpPr>
            <p:cNvPr id="14" name="Rounded Rectangle 13">
              <a:extLst>
                <a:ext uri="{FF2B5EF4-FFF2-40B4-BE49-F238E27FC236}">
                  <a16:creationId xmlns:a16="http://schemas.microsoft.com/office/drawing/2014/main" id="{0ACEA4F4-F45D-BE76-C8DD-CCABADF717DB}"/>
                </a:ext>
              </a:extLst>
            </p:cNvPr>
            <p:cNvSpPr/>
            <p:nvPr/>
          </p:nvSpPr>
          <p:spPr>
            <a:xfrm>
              <a:off x="328736" y="3383046"/>
              <a:ext cx="365760" cy="1180000"/>
            </a:xfrm>
            <a:prstGeom prst="roundRect">
              <a:avLst>
                <a:gd name="adj" fmla="val 12000"/>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15" name="Rectangle 14">
              <a:extLst>
                <a:ext uri="{FF2B5EF4-FFF2-40B4-BE49-F238E27FC236}">
                  <a16:creationId xmlns:a16="http://schemas.microsoft.com/office/drawing/2014/main" id="{084649E8-A506-BC66-BEAF-86EDBC8480F6}"/>
                </a:ext>
              </a:extLst>
            </p:cNvPr>
            <p:cNvSpPr/>
            <p:nvPr/>
          </p:nvSpPr>
          <p:spPr>
            <a:xfrm>
              <a:off x="511616" y="3383046"/>
              <a:ext cx="182880" cy="1180000"/>
            </a:xfrm>
            <a:prstGeom prst="rect">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16" name="Rectangle 15">
              <a:extLst>
                <a:ext uri="{FF2B5EF4-FFF2-40B4-BE49-F238E27FC236}">
                  <a16:creationId xmlns:a16="http://schemas.microsoft.com/office/drawing/2014/main" id="{1FFCB1CA-FF26-C7D9-BE98-DF0C4961A240}"/>
                </a:ext>
              </a:extLst>
            </p:cNvPr>
            <p:cNvSpPr/>
            <p:nvPr/>
          </p:nvSpPr>
          <p:spPr>
            <a:xfrm>
              <a:off x="328736" y="3383046"/>
              <a:ext cx="365760" cy="1180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Bef>
                  <a:spcPts val="0"/>
                </a:spcBef>
              </a:pPr>
              <a:r>
                <a:rPr sz="1600" b="1" i="0">
                  <a:solidFill>
                    <a:srgbClr val="FFFFFF"/>
                  </a:solidFill>
                  <a:latin typeface="Tenorite"/>
                </a:rPr>
                <a:t>2</a:t>
              </a:r>
            </a:p>
          </p:txBody>
        </p:sp>
      </p:grpSp>
      <p:grpSp>
        <p:nvGrpSpPr>
          <p:cNvPr id="62" name="Group 61">
            <a:extLst>
              <a:ext uri="{FF2B5EF4-FFF2-40B4-BE49-F238E27FC236}">
                <a16:creationId xmlns:a16="http://schemas.microsoft.com/office/drawing/2014/main" id="{EA75389A-C091-687E-3EAB-2605ECCA847E}"/>
              </a:ext>
            </a:extLst>
          </p:cNvPr>
          <p:cNvGrpSpPr/>
          <p:nvPr/>
        </p:nvGrpSpPr>
        <p:grpSpPr>
          <a:xfrm>
            <a:off x="328736" y="4744188"/>
            <a:ext cx="6169960" cy="1180000"/>
            <a:chOff x="328736" y="4633046"/>
            <a:chExt cx="6169960" cy="1180000"/>
          </a:xfrm>
        </p:grpSpPr>
        <p:grpSp>
          <p:nvGrpSpPr>
            <p:cNvPr id="57" name="Group 56">
              <a:extLst>
                <a:ext uri="{FF2B5EF4-FFF2-40B4-BE49-F238E27FC236}">
                  <a16:creationId xmlns:a16="http://schemas.microsoft.com/office/drawing/2014/main" id="{55896092-2951-8746-B20C-D2B0A59E3C29}"/>
                </a:ext>
              </a:extLst>
            </p:cNvPr>
            <p:cNvGrpSpPr/>
            <p:nvPr/>
          </p:nvGrpSpPr>
          <p:grpSpPr>
            <a:xfrm>
              <a:off x="328736" y="4633046"/>
              <a:ext cx="6169960" cy="1180000"/>
              <a:chOff x="337203" y="4633046"/>
              <a:chExt cx="6169960" cy="1180000"/>
            </a:xfrm>
          </p:grpSpPr>
          <p:sp>
            <p:nvSpPr>
              <p:cNvPr id="20" name="Rounded Rectangle 19">
                <a:extLst>
                  <a:ext uri="{FF2B5EF4-FFF2-40B4-BE49-F238E27FC236}">
                    <a16:creationId xmlns:a16="http://schemas.microsoft.com/office/drawing/2014/main" id="{8BCA67FB-EFEF-3586-7095-F16A29D81E78}"/>
                  </a:ext>
                </a:extLst>
              </p:cNvPr>
              <p:cNvSpPr/>
              <p:nvPr/>
            </p:nvSpPr>
            <p:spPr>
              <a:xfrm>
                <a:off x="337203" y="4633046"/>
                <a:ext cx="2597200" cy="1180000"/>
              </a:xfrm>
              <a:prstGeom prst="roundRect">
                <a:avLst>
                  <a:gd name="adj" fmla="val 4649"/>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24" name="TextBox 23">
                <a:extLst>
                  <a:ext uri="{FF2B5EF4-FFF2-40B4-BE49-F238E27FC236}">
                    <a16:creationId xmlns:a16="http://schemas.microsoft.com/office/drawing/2014/main" id="{5B961C54-1231-A28B-12EB-92A66ABCF41B}"/>
                  </a:ext>
                </a:extLst>
              </p:cNvPr>
              <p:cNvSpPr txBox="1"/>
              <p:nvPr/>
            </p:nvSpPr>
            <p:spPr>
              <a:xfrm>
                <a:off x="854403" y="4693046"/>
                <a:ext cx="2010000" cy="1080000"/>
              </a:xfrm>
              <a:prstGeom prst="rect">
                <a:avLst/>
              </a:prstGeom>
              <a:noFill/>
            </p:spPr>
            <p:txBody>
              <a:bodyPr wrap="square" lIns="0" tIns="0" rIns="0" bIns="0" anchor="ctr"/>
              <a:lstStyle/>
              <a:p>
                <a:pPr algn="l">
                  <a:lnSpc>
                    <a:spcPct val="120000"/>
                  </a:lnSpc>
                  <a:spcBef>
                    <a:spcPts val="0"/>
                  </a:spcBef>
                </a:pPr>
                <a:r>
                  <a:rPr sz="1200" b="1" i="0">
                    <a:solidFill>
                      <a:srgbClr val="43224D"/>
                    </a:solidFill>
                    <a:latin typeface="Tenorite"/>
                  </a:rPr>
                  <a:t>Output</a:t>
                </a:r>
              </a:p>
              <a:p>
                <a:pPr algn="l">
                  <a:lnSpc>
                    <a:spcPct val="120000"/>
                  </a:lnSpc>
                  <a:spcBef>
                    <a:spcPts val="0"/>
                  </a:spcBef>
                </a:pPr>
                <a:r>
                  <a:rPr sz="900" b="0" i="1">
                    <a:solidFill>
                      <a:srgbClr val="4C4C4D"/>
                    </a:solidFill>
                    <a:latin typeface="Tenorite"/>
                  </a:rPr>
                  <a:t>Operations &amp; engineering</a:t>
                </a:r>
              </a:p>
              <a:p>
                <a:pPr algn="l">
                  <a:lnSpc>
                    <a:spcPct val="120000"/>
                  </a:lnSpc>
                  <a:spcBef>
                    <a:spcPts val="400"/>
                  </a:spcBef>
                </a:pPr>
                <a:r>
                  <a:rPr sz="1000" b="1" i="0">
                    <a:solidFill>
                      <a:srgbClr val="E0044E"/>
                    </a:solidFill>
                    <a:latin typeface="Tenorite"/>
                  </a:rPr>
                  <a:t>Where AI acts:</a:t>
                </a:r>
                <a:r>
                  <a:rPr sz="1000" b="0" i="0">
                    <a:solidFill>
                      <a:srgbClr val="4C4C4D"/>
                    </a:solidFill>
                    <a:latin typeface="Tenorite"/>
                  </a:rPr>
                  <a:t> Code assistants speed up delivery; predictive models plan production and prevent stoppages</a:t>
                </a:r>
              </a:p>
            </p:txBody>
          </p:sp>
          <p:sp>
            <p:nvSpPr>
              <p:cNvPr id="25" name="Rounded Rectangle 24">
                <a:extLst>
                  <a:ext uri="{FF2B5EF4-FFF2-40B4-BE49-F238E27FC236}">
                    <a16:creationId xmlns:a16="http://schemas.microsoft.com/office/drawing/2014/main" id="{CD2B7560-FD7B-F7A8-A590-A9E038569975}"/>
                  </a:ext>
                </a:extLst>
              </p:cNvPr>
              <p:cNvSpPr/>
              <p:nvPr/>
            </p:nvSpPr>
            <p:spPr>
              <a:xfrm>
                <a:off x="2974403" y="4663046"/>
                <a:ext cx="1736380" cy="112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lnSpc>
                    <a:spcPct val="120000"/>
                  </a:lnSpc>
                  <a:spcBef>
                    <a:spcPts val="0"/>
                  </a:spcBef>
                </a:pPr>
                <a:r>
                  <a:rPr sz="1500" b="1" i="0">
                    <a:solidFill>
                      <a:srgbClr val="E0044E"/>
                    </a:solidFill>
                    <a:latin typeface="Tenorite"/>
                  </a:rPr>
                  <a:t>30%</a:t>
                </a:r>
              </a:p>
              <a:p>
                <a:pPr algn="l">
                  <a:lnSpc>
                    <a:spcPct val="120000"/>
                  </a:lnSpc>
                  <a:spcBef>
                    <a:spcPts val="100"/>
                  </a:spcBef>
                </a:pPr>
                <a:r>
                  <a:rPr sz="900" b="1" i="0">
                    <a:solidFill>
                      <a:srgbClr val="776EA9"/>
                    </a:solidFill>
                    <a:latin typeface="Tenorite"/>
                  </a:rPr>
                  <a:t>VISTA PORTFOLIO (2025)</a:t>
                </a:r>
              </a:p>
              <a:p>
                <a:pPr algn="l">
                  <a:lnSpc>
                    <a:spcPct val="120000"/>
                  </a:lnSpc>
                  <a:spcBef>
                    <a:spcPts val="200"/>
                  </a:spcBef>
                </a:pPr>
                <a:r>
                  <a:rPr sz="1000" b="0" i="0">
                    <a:solidFill>
                      <a:srgbClr val="4C4C4D"/>
                    </a:solidFill>
                    <a:latin typeface="Tenorite"/>
                  </a:rPr>
                  <a:t>upper-bound coding productivity gain at scaled adopters</a:t>
                </a:r>
              </a:p>
            </p:txBody>
          </p:sp>
          <p:sp>
            <p:nvSpPr>
              <p:cNvPr id="26" name="Rounded Rectangle 25">
                <a:extLst>
                  <a:ext uri="{FF2B5EF4-FFF2-40B4-BE49-F238E27FC236}">
                    <a16:creationId xmlns:a16="http://schemas.microsoft.com/office/drawing/2014/main" id="{5C0059B8-FC8A-2F80-808C-E59B31D99F5A}"/>
                  </a:ext>
                </a:extLst>
              </p:cNvPr>
              <p:cNvSpPr/>
              <p:nvPr/>
            </p:nvSpPr>
            <p:spPr>
              <a:xfrm>
                <a:off x="4770783" y="4663046"/>
                <a:ext cx="1736380" cy="112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lnSpc>
                    <a:spcPct val="120000"/>
                  </a:lnSpc>
                  <a:spcBef>
                    <a:spcPts val="0"/>
                  </a:spcBef>
                </a:pPr>
                <a:r>
                  <a:rPr sz="1500" b="1" i="0">
                    <a:solidFill>
                      <a:srgbClr val="E0044E"/>
                    </a:solidFill>
                    <a:latin typeface="Tenorite"/>
                  </a:rPr>
                  <a:t>+20%</a:t>
                </a:r>
              </a:p>
              <a:p>
                <a:pPr algn="l">
                  <a:lnSpc>
                    <a:spcPct val="120000"/>
                  </a:lnSpc>
                  <a:spcBef>
                    <a:spcPts val="100"/>
                  </a:spcBef>
                </a:pPr>
                <a:r>
                  <a:rPr sz="900" b="1" i="0">
                    <a:solidFill>
                      <a:srgbClr val="776EA9"/>
                    </a:solidFill>
                    <a:latin typeface="Tenorite"/>
                  </a:rPr>
                  <a:t>APOLLO | YAHOO (2025)</a:t>
                </a:r>
              </a:p>
              <a:p>
                <a:pPr algn="l">
                  <a:lnSpc>
                    <a:spcPct val="120000"/>
                  </a:lnSpc>
                  <a:spcBef>
                    <a:spcPts val="200"/>
                  </a:spcBef>
                </a:pPr>
                <a:r>
                  <a:rPr sz="1000" b="0" i="0">
                    <a:solidFill>
                      <a:srgbClr val="4C4C4D"/>
                    </a:solidFill>
                    <a:latin typeface="Tenorite"/>
                  </a:rPr>
                  <a:t>engineering productivity from AI-generated code</a:t>
                </a:r>
              </a:p>
            </p:txBody>
          </p:sp>
        </p:grpSp>
        <p:sp>
          <p:nvSpPr>
            <p:cNvPr id="21" name="Rounded Rectangle 20">
              <a:extLst>
                <a:ext uri="{FF2B5EF4-FFF2-40B4-BE49-F238E27FC236}">
                  <a16:creationId xmlns:a16="http://schemas.microsoft.com/office/drawing/2014/main" id="{ED3EA7CE-F2EF-4E30-D03C-7DF4E4A99E03}"/>
                </a:ext>
              </a:extLst>
            </p:cNvPr>
            <p:cNvSpPr/>
            <p:nvPr/>
          </p:nvSpPr>
          <p:spPr>
            <a:xfrm>
              <a:off x="328736" y="4633046"/>
              <a:ext cx="365760" cy="1180000"/>
            </a:xfrm>
            <a:prstGeom prst="roundRect">
              <a:avLst>
                <a:gd name="adj" fmla="val 12000"/>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22" name="Rectangle 21">
              <a:extLst>
                <a:ext uri="{FF2B5EF4-FFF2-40B4-BE49-F238E27FC236}">
                  <a16:creationId xmlns:a16="http://schemas.microsoft.com/office/drawing/2014/main" id="{AA6E3493-D99C-EB3E-FA9D-86E14ECC6F3A}"/>
                </a:ext>
              </a:extLst>
            </p:cNvPr>
            <p:cNvSpPr/>
            <p:nvPr/>
          </p:nvSpPr>
          <p:spPr>
            <a:xfrm>
              <a:off x="511616" y="4633046"/>
              <a:ext cx="182880" cy="1180000"/>
            </a:xfrm>
            <a:prstGeom prst="rect">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23" name="Rectangle 22">
              <a:extLst>
                <a:ext uri="{FF2B5EF4-FFF2-40B4-BE49-F238E27FC236}">
                  <a16:creationId xmlns:a16="http://schemas.microsoft.com/office/drawing/2014/main" id="{45DA9BEA-7CCA-C1B4-9430-687052CB5B9B}"/>
                </a:ext>
              </a:extLst>
            </p:cNvPr>
            <p:cNvSpPr/>
            <p:nvPr/>
          </p:nvSpPr>
          <p:spPr>
            <a:xfrm>
              <a:off x="328736" y="4633046"/>
              <a:ext cx="365760" cy="1180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Bef>
                  <a:spcPts val="0"/>
                </a:spcBef>
              </a:pPr>
              <a:r>
                <a:rPr sz="1600" b="1" i="0">
                  <a:solidFill>
                    <a:srgbClr val="FFFFFF"/>
                  </a:solidFill>
                  <a:latin typeface="Tenorite"/>
                </a:rPr>
                <a:t>3</a:t>
              </a:r>
            </a:p>
          </p:txBody>
        </p:sp>
      </p:grpSp>
      <p:grpSp>
        <p:nvGrpSpPr>
          <p:cNvPr id="61" name="Group 60">
            <a:extLst>
              <a:ext uri="{FF2B5EF4-FFF2-40B4-BE49-F238E27FC236}">
                <a16:creationId xmlns:a16="http://schemas.microsoft.com/office/drawing/2014/main" id="{7E36ADD2-E5A3-405B-B8ED-776A138588B3}"/>
              </a:ext>
            </a:extLst>
          </p:cNvPr>
          <p:cNvGrpSpPr/>
          <p:nvPr/>
        </p:nvGrpSpPr>
        <p:grpSpPr>
          <a:xfrm>
            <a:off x="328736" y="6075160"/>
            <a:ext cx="6169960" cy="1234440"/>
            <a:chOff x="328736" y="5883046"/>
            <a:chExt cx="6169960" cy="1180000"/>
          </a:xfrm>
        </p:grpSpPr>
        <p:grpSp>
          <p:nvGrpSpPr>
            <p:cNvPr id="58" name="Group 57">
              <a:extLst>
                <a:ext uri="{FF2B5EF4-FFF2-40B4-BE49-F238E27FC236}">
                  <a16:creationId xmlns:a16="http://schemas.microsoft.com/office/drawing/2014/main" id="{C597B58E-089D-3A4A-59F2-586069D70B04}"/>
                </a:ext>
              </a:extLst>
            </p:cNvPr>
            <p:cNvGrpSpPr/>
            <p:nvPr/>
          </p:nvGrpSpPr>
          <p:grpSpPr>
            <a:xfrm>
              <a:off x="328736" y="5883046"/>
              <a:ext cx="6169960" cy="1180000"/>
              <a:chOff x="337203" y="5883046"/>
              <a:chExt cx="6169960" cy="1180000"/>
            </a:xfrm>
          </p:grpSpPr>
          <p:sp>
            <p:nvSpPr>
              <p:cNvPr id="27" name="Rounded Rectangle 26">
                <a:extLst>
                  <a:ext uri="{FF2B5EF4-FFF2-40B4-BE49-F238E27FC236}">
                    <a16:creationId xmlns:a16="http://schemas.microsoft.com/office/drawing/2014/main" id="{1F9E393D-2212-CE2E-B1C9-68CBD391987A}"/>
                  </a:ext>
                </a:extLst>
              </p:cNvPr>
              <p:cNvSpPr/>
              <p:nvPr/>
            </p:nvSpPr>
            <p:spPr>
              <a:xfrm>
                <a:off x="337203" y="5883046"/>
                <a:ext cx="2597200" cy="1180000"/>
              </a:xfrm>
              <a:prstGeom prst="roundRect">
                <a:avLst>
                  <a:gd name="adj" fmla="val 4649"/>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31" name="TextBox 30">
                <a:extLst>
                  <a:ext uri="{FF2B5EF4-FFF2-40B4-BE49-F238E27FC236}">
                    <a16:creationId xmlns:a16="http://schemas.microsoft.com/office/drawing/2014/main" id="{E380431D-2C0E-4CAC-35B3-9871C4A89FCF}"/>
                  </a:ext>
                </a:extLst>
              </p:cNvPr>
              <p:cNvSpPr txBox="1"/>
              <p:nvPr/>
            </p:nvSpPr>
            <p:spPr>
              <a:xfrm>
                <a:off x="854403" y="5943046"/>
                <a:ext cx="2010000" cy="1080000"/>
              </a:xfrm>
              <a:prstGeom prst="rect">
                <a:avLst/>
              </a:prstGeom>
              <a:noFill/>
            </p:spPr>
            <p:txBody>
              <a:bodyPr wrap="square" lIns="0" tIns="0" rIns="0" bIns="0" anchor="ctr"/>
              <a:lstStyle/>
              <a:p>
                <a:pPr algn="l">
                  <a:lnSpc>
                    <a:spcPct val="120000"/>
                  </a:lnSpc>
                  <a:spcBef>
                    <a:spcPts val="0"/>
                  </a:spcBef>
                </a:pPr>
                <a:r>
                  <a:rPr sz="1200" b="1" i="0">
                    <a:solidFill>
                      <a:srgbClr val="43224D"/>
                    </a:solidFill>
                    <a:latin typeface="Tenorite"/>
                  </a:rPr>
                  <a:t>Working capital</a:t>
                </a:r>
              </a:p>
              <a:p>
                <a:pPr algn="l">
                  <a:lnSpc>
                    <a:spcPct val="120000"/>
                  </a:lnSpc>
                  <a:spcBef>
                    <a:spcPts val="0"/>
                  </a:spcBef>
                </a:pPr>
                <a:r>
                  <a:rPr sz="900" b="0" i="1">
                    <a:solidFill>
                      <a:srgbClr val="4C4C4D"/>
                    </a:solidFill>
                    <a:latin typeface="Tenorite"/>
                  </a:rPr>
                  <a:t>Supply chain &amp; receivables</a:t>
                </a:r>
              </a:p>
              <a:p>
                <a:pPr algn="l">
                  <a:lnSpc>
                    <a:spcPct val="120000"/>
                  </a:lnSpc>
                  <a:spcBef>
                    <a:spcPts val="400"/>
                  </a:spcBef>
                </a:pPr>
                <a:r>
                  <a:rPr sz="1000" b="1" i="0">
                    <a:solidFill>
                      <a:srgbClr val="E0044E"/>
                    </a:solidFill>
                    <a:latin typeface="Tenorite"/>
                  </a:rPr>
                  <a:t>Where AI acts:</a:t>
                </a:r>
                <a:r>
                  <a:rPr sz="1000" b="0" i="0">
                    <a:solidFill>
                      <a:srgbClr val="4C4C4D"/>
                    </a:solidFill>
                    <a:latin typeface="Tenorite"/>
                  </a:rPr>
                  <a:t> Speeds up billing and collections and sharpens cash forecasting</a:t>
                </a:r>
              </a:p>
            </p:txBody>
          </p:sp>
          <p:sp>
            <p:nvSpPr>
              <p:cNvPr id="32" name="Rounded Rectangle 31">
                <a:extLst>
                  <a:ext uri="{FF2B5EF4-FFF2-40B4-BE49-F238E27FC236}">
                    <a16:creationId xmlns:a16="http://schemas.microsoft.com/office/drawing/2014/main" id="{0082826F-800D-5CD8-2CDB-47F245DA57C8}"/>
                  </a:ext>
                </a:extLst>
              </p:cNvPr>
              <p:cNvSpPr/>
              <p:nvPr/>
            </p:nvSpPr>
            <p:spPr>
              <a:xfrm>
                <a:off x="2974403" y="5913046"/>
                <a:ext cx="1736380" cy="112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lnSpc>
                    <a:spcPct val="120000"/>
                  </a:lnSpc>
                  <a:spcBef>
                    <a:spcPts val="0"/>
                  </a:spcBef>
                </a:pPr>
                <a:r>
                  <a:rPr sz="1500" b="1" i="0">
                    <a:solidFill>
                      <a:srgbClr val="E0044E"/>
                    </a:solidFill>
                    <a:latin typeface="Tenorite"/>
                  </a:rPr>
                  <a:t>17%</a:t>
                </a:r>
              </a:p>
              <a:p>
                <a:pPr algn="l">
                  <a:lnSpc>
                    <a:spcPct val="120000"/>
                  </a:lnSpc>
                  <a:spcBef>
                    <a:spcPts val="100"/>
                  </a:spcBef>
                </a:pPr>
                <a:r>
                  <a:rPr sz="900" b="1" i="0">
                    <a:solidFill>
                      <a:srgbClr val="776EA9"/>
                    </a:solidFill>
                    <a:latin typeface="Tenorite"/>
                  </a:rPr>
                  <a:t>PE HEALTHCARE | BLOTT (2026)</a:t>
                </a:r>
              </a:p>
              <a:p>
                <a:pPr algn="l">
                  <a:lnSpc>
                    <a:spcPct val="120000"/>
                  </a:lnSpc>
                  <a:spcBef>
                    <a:spcPts val="200"/>
                  </a:spcBef>
                </a:pPr>
                <a:r>
                  <a:rPr sz="1000" b="0" i="0">
                    <a:solidFill>
                      <a:srgbClr val="4C4C4D"/>
                    </a:solidFill>
                    <a:latin typeface="Tenorite"/>
                  </a:rPr>
                  <a:t>upper-bound EBITDA uplift from AI revenue-cycle tools</a:t>
                </a:r>
              </a:p>
            </p:txBody>
          </p:sp>
          <p:sp>
            <p:nvSpPr>
              <p:cNvPr id="33" name="Rounded Rectangle 32">
                <a:extLst>
                  <a:ext uri="{FF2B5EF4-FFF2-40B4-BE49-F238E27FC236}">
                    <a16:creationId xmlns:a16="http://schemas.microsoft.com/office/drawing/2014/main" id="{1EC86EB7-4765-8C8F-4677-82C8A745AFEC}"/>
                  </a:ext>
                </a:extLst>
              </p:cNvPr>
              <p:cNvSpPr/>
              <p:nvPr/>
            </p:nvSpPr>
            <p:spPr>
              <a:xfrm>
                <a:off x="4770783" y="5913046"/>
                <a:ext cx="1736380" cy="112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lnSpc>
                    <a:spcPct val="120000"/>
                  </a:lnSpc>
                  <a:spcBef>
                    <a:spcPts val="0"/>
                  </a:spcBef>
                </a:pPr>
                <a:r>
                  <a:rPr sz="1500" b="1" i="0">
                    <a:solidFill>
                      <a:srgbClr val="E0044E"/>
                    </a:solidFill>
                    <a:latin typeface="Tenorite"/>
                  </a:rPr>
                  <a:t>6+ days</a:t>
                </a:r>
              </a:p>
              <a:p>
                <a:pPr algn="l">
                  <a:lnSpc>
                    <a:spcPct val="120000"/>
                  </a:lnSpc>
                  <a:spcBef>
                    <a:spcPts val="100"/>
                  </a:spcBef>
                </a:pPr>
                <a:r>
                  <a:rPr sz="900" b="1" i="0">
                    <a:solidFill>
                      <a:srgbClr val="776EA9"/>
                    </a:solidFill>
                    <a:latin typeface="Tenorite"/>
                  </a:rPr>
                  <a:t>BILLTRUST / WAKEFIELD (2025)</a:t>
                </a:r>
              </a:p>
              <a:p>
                <a:pPr algn="l">
                  <a:lnSpc>
                    <a:spcPct val="120000"/>
                  </a:lnSpc>
                  <a:spcBef>
                    <a:spcPts val="200"/>
                  </a:spcBef>
                </a:pPr>
                <a:r>
                  <a:rPr sz="1000" b="0" i="0">
                    <a:solidFill>
                      <a:srgbClr val="4C4C4D"/>
                    </a:solidFill>
                    <a:latin typeface="Tenorite"/>
                  </a:rPr>
                  <a:t>DSO cut reported by 75% of companies using AI in AR</a:t>
                </a:r>
                <a:endParaRPr sz="800" b="0" i="0" baseline="80000">
                  <a:solidFill>
                    <a:srgbClr val="4C4C4D"/>
                  </a:solidFill>
                  <a:latin typeface="Tenorite"/>
                </a:endParaRPr>
              </a:p>
            </p:txBody>
          </p:sp>
        </p:grpSp>
        <p:sp>
          <p:nvSpPr>
            <p:cNvPr id="28" name="Rounded Rectangle 27">
              <a:extLst>
                <a:ext uri="{FF2B5EF4-FFF2-40B4-BE49-F238E27FC236}">
                  <a16:creationId xmlns:a16="http://schemas.microsoft.com/office/drawing/2014/main" id="{7F890E48-1DC5-8302-5DD7-916D6625DAE7}"/>
                </a:ext>
              </a:extLst>
            </p:cNvPr>
            <p:cNvSpPr/>
            <p:nvPr/>
          </p:nvSpPr>
          <p:spPr>
            <a:xfrm>
              <a:off x="328736" y="5883046"/>
              <a:ext cx="365760" cy="1180000"/>
            </a:xfrm>
            <a:prstGeom prst="roundRect">
              <a:avLst>
                <a:gd name="adj" fmla="val 12000"/>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29" name="Rectangle 28">
              <a:extLst>
                <a:ext uri="{FF2B5EF4-FFF2-40B4-BE49-F238E27FC236}">
                  <a16:creationId xmlns:a16="http://schemas.microsoft.com/office/drawing/2014/main" id="{08D49F52-B1B8-1EB2-DD4C-B7E1CB5DBAC4}"/>
                </a:ext>
              </a:extLst>
            </p:cNvPr>
            <p:cNvSpPr/>
            <p:nvPr/>
          </p:nvSpPr>
          <p:spPr>
            <a:xfrm>
              <a:off x="511616" y="5883046"/>
              <a:ext cx="182880" cy="1180000"/>
            </a:xfrm>
            <a:prstGeom prst="rect">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30" name="Rectangle 29">
              <a:extLst>
                <a:ext uri="{FF2B5EF4-FFF2-40B4-BE49-F238E27FC236}">
                  <a16:creationId xmlns:a16="http://schemas.microsoft.com/office/drawing/2014/main" id="{4EDEF3A0-5B36-6E01-B448-6DDFBCA41F5E}"/>
                </a:ext>
              </a:extLst>
            </p:cNvPr>
            <p:cNvSpPr/>
            <p:nvPr/>
          </p:nvSpPr>
          <p:spPr>
            <a:xfrm>
              <a:off x="328736" y="5883046"/>
              <a:ext cx="365760" cy="1180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Bef>
                  <a:spcPts val="0"/>
                </a:spcBef>
              </a:pPr>
              <a:r>
                <a:rPr sz="1600" b="1" i="0">
                  <a:solidFill>
                    <a:srgbClr val="FFFFFF"/>
                  </a:solidFill>
                  <a:latin typeface="Tenorite"/>
                </a:rPr>
                <a:t>4</a:t>
              </a:r>
            </a:p>
          </p:txBody>
        </p:sp>
      </p:grpSp>
      <p:grpSp>
        <p:nvGrpSpPr>
          <p:cNvPr id="60" name="Group 59">
            <a:extLst>
              <a:ext uri="{FF2B5EF4-FFF2-40B4-BE49-F238E27FC236}">
                <a16:creationId xmlns:a16="http://schemas.microsoft.com/office/drawing/2014/main" id="{962C076D-94E2-8EAC-CF7F-F5C016953412}"/>
              </a:ext>
            </a:extLst>
          </p:cNvPr>
          <p:cNvGrpSpPr/>
          <p:nvPr/>
        </p:nvGrpSpPr>
        <p:grpSpPr>
          <a:xfrm>
            <a:off x="328736" y="7460571"/>
            <a:ext cx="6169960" cy="1180000"/>
            <a:chOff x="328736" y="7133046"/>
            <a:chExt cx="6169960" cy="1180000"/>
          </a:xfrm>
        </p:grpSpPr>
        <p:grpSp>
          <p:nvGrpSpPr>
            <p:cNvPr id="59" name="Group 58">
              <a:extLst>
                <a:ext uri="{FF2B5EF4-FFF2-40B4-BE49-F238E27FC236}">
                  <a16:creationId xmlns:a16="http://schemas.microsoft.com/office/drawing/2014/main" id="{F3BB3579-7BA9-5B16-5B65-DE0FBAA6F232}"/>
                </a:ext>
              </a:extLst>
            </p:cNvPr>
            <p:cNvGrpSpPr/>
            <p:nvPr/>
          </p:nvGrpSpPr>
          <p:grpSpPr>
            <a:xfrm>
              <a:off x="328736" y="7133046"/>
              <a:ext cx="6169960" cy="1180000"/>
              <a:chOff x="337203" y="7133046"/>
              <a:chExt cx="6169960" cy="1180000"/>
            </a:xfrm>
          </p:grpSpPr>
          <p:sp>
            <p:nvSpPr>
              <p:cNvPr id="34" name="Rounded Rectangle 33">
                <a:extLst>
                  <a:ext uri="{FF2B5EF4-FFF2-40B4-BE49-F238E27FC236}">
                    <a16:creationId xmlns:a16="http://schemas.microsoft.com/office/drawing/2014/main" id="{8B2C2558-BB56-6293-B8CC-EF51AD9CD908}"/>
                  </a:ext>
                </a:extLst>
              </p:cNvPr>
              <p:cNvSpPr/>
              <p:nvPr/>
            </p:nvSpPr>
            <p:spPr>
              <a:xfrm>
                <a:off x="337203" y="7133046"/>
                <a:ext cx="2597200" cy="1180000"/>
              </a:xfrm>
              <a:prstGeom prst="roundRect">
                <a:avLst>
                  <a:gd name="adj" fmla="val 4649"/>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38" name="TextBox 37">
                <a:extLst>
                  <a:ext uri="{FF2B5EF4-FFF2-40B4-BE49-F238E27FC236}">
                    <a16:creationId xmlns:a16="http://schemas.microsoft.com/office/drawing/2014/main" id="{85E0093F-B100-72FB-5498-39651995B4DA}"/>
                  </a:ext>
                </a:extLst>
              </p:cNvPr>
              <p:cNvSpPr txBox="1"/>
              <p:nvPr/>
            </p:nvSpPr>
            <p:spPr>
              <a:xfrm>
                <a:off x="854403" y="7193046"/>
                <a:ext cx="2010000" cy="1080000"/>
              </a:xfrm>
              <a:prstGeom prst="rect">
                <a:avLst/>
              </a:prstGeom>
              <a:noFill/>
            </p:spPr>
            <p:txBody>
              <a:bodyPr wrap="square" lIns="0" tIns="0" rIns="0" bIns="0" anchor="ctr"/>
              <a:lstStyle/>
              <a:p>
                <a:pPr algn="l">
                  <a:lnSpc>
                    <a:spcPct val="120000"/>
                  </a:lnSpc>
                  <a:spcBef>
                    <a:spcPts val="0"/>
                  </a:spcBef>
                </a:pPr>
                <a:r>
                  <a:rPr sz="1200" b="1" i="0">
                    <a:solidFill>
                      <a:srgbClr val="43224D"/>
                    </a:solidFill>
                    <a:latin typeface="Tenorite"/>
                  </a:rPr>
                  <a:t>Overhead</a:t>
                </a:r>
              </a:p>
              <a:p>
                <a:pPr algn="l">
                  <a:lnSpc>
                    <a:spcPct val="120000"/>
                  </a:lnSpc>
                  <a:spcBef>
                    <a:spcPts val="0"/>
                  </a:spcBef>
                </a:pPr>
                <a:r>
                  <a:rPr sz="900" b="0" i="1">
                    <a:solidFill>
                      <a:srgbClr val="4C4C4D"/>
                    </a:solidFill>
                    <a:latin typeface="Tenorite"/>
                  </a:rPr>
                  <a:t>Finance, procurement &amp; back office</a:t>
                </a:r>
              </a:p>
              <a:p>
                <a:pPr algn="l">
                  <a:lnSpc>
                    <a:spcPct val="120000"/>
                  </a:lnSpc>
                  <a:spcBef>
                    <a:spcPts val="400"/>
                  </a:spcBef>
                </a:pPr>
                <a:r>
                  <a:rPr sz="1000" b="1" i="0">
                    <a:solidFill>
                      <a:srgbClr val="E0044E"/>
                    </a:solidFill>
                    <a:latin typeface="Tenorite"/>
                  </a:rPr>
                  <a:t>Where AI acts:</a:t>
                </a:r>
                <a:r>
                  <a:rPr sz="1000" b="0" i="0">
                    <a:solidFill>
                      <a:srgbClr val="4C4C4D"/>
                    </a:solidFill>
                    <a:latin typeface="Tenorite"/>
                  </a:rPr>
                  <a:t> Automates invoices, finds supplier leakage and speeds up internal work</a:t>
                </a:r>
              </a:p>
            </p:txBody>
          </p:sp>
          <p:sp>
            <p:nvSpPr>
              <p:cNvPr id="39" name="Rounded Rectangle 38">
                <a:extLst>
                  <a:ext uri="{FF2B5EF4-FFF2-40B4-BE49-F238E27FC236}">
                    <a16:creationId xmlns:a16="http://schemas.microsoft.com/office/drawing/2014/main" id="{0D25FF17-B2EE-D577-A575-1557056C0F54}"/>
                  </a:ext>
                </a:extLst>
              </p:cNvPr>
              <p:cNvSpPr/>
              <p:nvPr/>
            </p:nvSpPr>
            <p:spPr>
              <a:xfrm>
                <a:off x="2974403" y="7163046"/>
                <a:ext cx="1736380" cy="112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lnSpc>
                    <a:spcPct val="120000"/>
                  </a:lnSpc>
                  <a:spcBef>
                    <a:spcPts val="0"/>
                  </a:spcBef>
                </a:pPr>
                <a:r>
                  <a:rPr sz="1500" b="1" i="0">
                    <a:solidFill>
                      <a:srgbClr val="E0044E"/>
                    </a:solidFill>
                    <a:latin typeface="Tenorite"/>
                  </a:rPr>
                  <a:t>$260M+</a:t>
                </a:r>
              </a:p>
              <a:p>
                <a:pPr algn="l">
                  <a:lnSpc>
                    <a:spcPct val="120000"/>
                  </a:lnSpc>
                  <a:spcBef>
                    <a:spcPts val="100"/>
                  </a:spcBef>
                </a:pPr>
                <a:r>
                  <a:rPr sz="900" b="1" i="0">
                    <a:solidFill>
                      <a:srgbClr val="776EA9"/>
                    </a:solidFill>
                    <a:latin typeface="Tenorite"/>
                  </a:rPr>
                  <a:t>HG PORTFOLIO (2026)</a:t>
                </a:r>
              </a:p>
              <a:p>
                <a:pPr algn="l">
                  <a:lnSpc>
                    <a:spcPct val="120000"/>
                  </a:lnSpc>
                  <a:spcBef>
                    <a:spcPts val="200"/>
                  </a:spcBef>
                </a:pPr>
                <a:r>
                  <a:rPr sz="1000" b="0" i="0">
                    <a:solidFill>
                      <a:srgbClr val="4C4C4D"/>
                    </a:solidFill>
                    <a:latin typeface="Tenorite"/>
                  </a:rPr>
                  <a:t>budgeted EBITDA impact from 1,600+ live AI projects</a:t>
                </a:r>
                <a:endParaRPr sz="800" b="0" i="0" baseline="80000">
                  <a:solidFill>
                    <a:srgbClr val="4C4C4D"/>
                  </a:solidFill>
                  <a:latin typeface="Tenorite"/>
                </a:endParaRPr>
              </a:p>
            </p:txBody>
          </p:sp>
          <p:sp>
            <p:nvSpPr>
              <p:cNvPr id="40" name="Rounded Rectangle 39">
                <a:extLst>
                  <a:ext uri="{FF2B5EF4-FFF2-40B4-BE49-F238E27FC236}">
                    <a16:creationId xmlns:a16="http://schemas.microsoft.com/office/drawing/2014/main" id="{9770D619-D938-0BB9-D81A-19E85F0857FD}"/>
                  </a:ext>
                </a:extLst>
              </p:cNvPr>
              <p:cNvSpPr/>
              <p:nvPr/>
            </p:nvSpPr>
            <p:spPr>
              <a:xfrm>
                <a:off x="4770783" y="7163046"/>
                <a:ext cx="1736380" cy="112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lnSpc>
                    <a:spcPct val="120000"/>
                  </a:lnSpc>
                  <a:spcBef>
                    <a:spcPts val="0"/>
                  </a:spcBef>
                </a:pPr>
                <a:r>
                  <a:rPr sz="1500" b="1" i="0">
                    <a:solidFill>
                      <a:srgbClr val="E0044E"/>
                    </a:solidFill>
                    <a:latin typeface="Tenorite"/>
                  </a:rPr>
                  <a:t>−40%</a:t>
                </a:r>
              </a:p>
              <a:p>
                <a:pPr algn="l">
                  <a:lnSpc>
                    <a:spcPct val="120000"/>
                  </a:lnSpc>
                  <a:spcBef>
                    <a:spcPts val="100"/>
                  </a:spcBef>
                </a:pPr>
                <a:r>
                  <a:rPr sz="900" b="1" i="0">
                    <a:solidFill>
                      <a:srgbClr val="776EA9"/>
                    </a:solidFill>
                    <a:latin typeface="Tenorite"/>
                  </a:rPr>
                  <a:t>APOLLO | CENGAGE (2025)</a:t>
                </a:r>
              </a:p>
              <a:p>
                <a:pPr algn="l">
                  <a:lnSpc>
                    <a:spcPct val="120000"/>
                  </a:lnSpc>
                  <a:spcBef>
                    <a:spcPts val="200"/>
                  </a:spcBef>
                </a:pPr>
                <a:r>
                  <a:rPr sz="1000" b="0" i="0">
                    <a:solidFill>
                      <a:srgbClr val="4C4C4D"/>
                    </a:solidFill>
                    <a:latin typeface="Tenorite"/>
                  </a:rPr>
                  <a:t>content production cost with AI-assisted workflows</a:t>
                </a:r>
              </a:p>
            </p:txBody>
          </p:sp>
        </p:grpSp>
        <p:sp>
          <p:nvSpPr>
            <p:cNvPr id="35" name="Rounded Rectangle 34">
              <a:extLst>
                <a:ext uri="{FF2B5EF4-FFF2-40B4-BE49-F238E27FC236}">
                  <a16:creationId xmlns:a16="http://schemas.microsoft.com/office/drawing/2014/main" id="{BFC95459-EA5D-5621-5D17-6A4DE328A718}"/>
                </a:ext>
              </a:extLst>
            </p:cNvPr>
            <p:cNvSpPr/>
            <p:nvPr/>
          </p:nvSpPr>
          <p:spPr>
            <a:xfrm>
              <a:off x="328736" y="7133046"/>
              <a:ext cx="365760" cy="1180000"/>
            </a:xfrm>
            <a:prstGeom prst="roundRect">
              <a:avLst>
                <a:gd name="adj" fmla="val 12000"/>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36" name="Rectangle 35">
              <a:extLst>
                <a:ext uri="{FF2B5EF4-FFF2-40B4-BE49-F238E27FC236}">
                  <a16:creationId xmlns:a16="http://schemas.microsoft.com/office/drawing/2014/main" id="{F7D00786-1FBF-17CC-BA87-B53DC0F9880C}"/>
                </a:ext>
              </a:extLst>
            </p:cNvPr>
            <p:cNvSpPr/>
            <p:nvPr/>
          </p:nvSpPr>
          <p:spPr>
            <a:xfrm>
              <a:off x="511616" y="7133046"/>
              <a:ext cx="182880" cy="1180000"/>
            </a:xfrm>
            <a:prstGeom prst="rect">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37" name="Rectangle 36">
              <a:extLst>
                <a:ext uri="{FF2B5EF4-FFF2-40B4-BE49-F238E27FC236}">
                  <a16:creationId xmlns:a16="http://schemas.microsoft.com/office/drawing/2014/main" id="{7AD0DD75-AB23-2048-7636-AA9AA065C23F}"/>
                </a:ext>
              </a:extLst>
            </p:cNvPr>
            <p:cNvSpPr/>
            <p:nvPr/>
          </p:nvSpPr>
          <p:spPr>
            <a:xfrm>
              <a:off x="328736" y="7133046"/>
              <a:ext cx="365760" cy="1180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Bef>
                  <a:spcPts val="0"/>
                </a:spcBef>
              </a:pPr>
              <a:r>
                <a:rPr sz="1600" b="1" i="0">
                  <a:solidFill>
                    <a:srgbClr val="FFFFFF"/>
                  </a:solidFill>
                  <a:latin typeface="Tenorite"/>
                </a:rPr>
                <a:t>5</a:t>
              </a:r>
            </a:p>
          </p:txBody>
        </p:sp>
      </p:grpSp>
      <p:sp>
        <p:nvSpPr>
          <p:cNvPr id="65" name="Sources"/>
          <p:cNvSpPr txBox="1"/>
          <p:nvPr/>
        </p:nvSpPr>
        <p:spPr>
          <a:xfrm>
            <a:off x="329883" y="9400000"/>
            <a:ext cx="5180000" cy="470000"/>
          </a:xfrm>
          <a:prstGeom prst="rect">
            <a:avLst/>
          </a:prstGeom>
          <a:noFill/>
        </p:spPr>
        <p:txBody>
          <a:bodyPr wrap="square" lIns="0" tIns="0" rIns="0" bIns="0" anchor="t">
            <a:noAutofit/>
          </a:bodyPr>
          <a:lstStyle/>
          <a:p>
            <a:pPr>
              <a:lnSpc>
                <a:spcPct val="100000"/>
              </a:lnSpc>
            </a:pPr>
            <a:r>
              <a:rPr lang="en-US" sz="700" b="1" i="1" dirty="0">
                <a:solidFill>
                  <a:srgbClr val="4C4C4D"/>
                </a:solidFill>
                <a:latin typeface="Tenorite"/>
              </a:rPr>
              <a:t>Sources: </a:t>
            </a:r>
            <a:r>
              <a:rPr lang="en-US" sz="700" i="1" dirty="0">
                <a:solidFill>
                  <a:srgbClr val="4C4C4D"/>
                </a:solidFill>
                <a:latin typeface="Tenorite"/>
              </a:rPr>
              <a:t>Bain &amp; Company, Global PE Report 2025; Permira, GenAI in the Permira Portfolio (2025); Hg, Strategic Investment in HGT (2026); MIT Sloan Management Review, AI at Apollo Portfolio Companies; Blott, AI Case Studies in Private Equity; </a:t>
            </a:r>
            <a:r>
              <a:rPr lang="en-US" sz="700" i="1" dirty="0" err="1">
                <a:solidFill>
                  <a:srgbClr val="4C4C4D"/>
                </a:solidFill>
                <a:latin typeface="Tenorite"/>
              </a:rPr>
              <a:t>Billtrust</a:t>
            </a:r>
            <a:r>
              <a:rPr lang="en-US" sz="700" i="1" dirty="0">
                <a:solidFill>
                  <a:srgbClr val="4C4C4D"/>
                </a:solidFill>
                <a:latin typeface="Tenorite"/>
              </a:rPr>
              <a:t> / Wakefield Research, AI in Accounts Receivable (2025).</a:t>
            </a:r>
          </a:p>
        </p:txBody>
      </p:sp>
    </p:spTree>
    <p:extLst>
      <p:ext uri="{BB962C8B-B14F-4D97-AF65-F5344CB8AC3E}">
        <p14:creationId xmlns:p14="http://schemas.microsoft.com/office/powerpoint/2010/main" val="1494392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759A4-5A8A-F034-5612-00AF0D9094E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6B86B2E-ED8E-2B82-DCE3-101120D12A83}"/>
              </a:ext>
            </a:extLst>
          </p:cNvPr>
          <p:cNvSpPr txBox="1"/>
          <p:nvPr/>
        </p:nvSpPr>
        <p:spPr>
          <a:xfrm>
            <a:off x="337203" y="313185"/>
            <a:ext cx="6169960" cy="609437"/>
          </a:xfrm>
          <a:prstGeom prst="rect">
            <a:avLst/>
          </a:prstGeom>
          <a:noFill/>
        </p:spPr>
        <p:txBody>
          <a:bodyPr wrap="square" lIns="0" tIns="0" rIns="0" bIns="0" anchor="ctr"/>
          <a:lstStyle/>
          <a:p>
            <a:pPr algn="l">
              <a:lnSpc>
                <a:spcPct val="100000"/>
              </a:lnSpc>
              <a:spcBef>
                <a:spcPts val="0"/>
              </a:spcBef>
            </a:pPr>
            <a:r>
              <a:rPr sz="2000" b="1" i="0" dirty="0">
                <a:solidFill>
                  <a:srgbClr val="43224D"/>
                </a:solidFill>
                <a:latin typeface="Georgia"/>
              </a:rPr>
              <a:t>The Proof Gap: Conviction Is Outrunning Evidence</a:t>
            </a:r>
          </a:p>
        </p:txBody>
      </p:sp>
      <p:sp>
        <p:nvSpPr>
          <p:cNvPr id="3" name="TextBox 2">
            <a:extLst>
              <a:ext uri="{FF2B5EF4-FFF2-40B4-BE49-F238E27FC236}">
                <a16:creationId xmlns:a16="http://schemas.microsoft.com/office/drawing/2014/main" id="{FC9CCA3C-DA28-75AD-8928-49E28F901EFD}"/>
              </a:ext>
            </a:extLst>
          </p:cNvPr>
          <p:cNvSpPr txBox="1"/>
          <p:nvPr/>
        </p:nvSpPr>
        <p:spPr>
          <a:xfrm>
            <a:off x="337203" y="1263046"/>
            <a:ext cx="6169960" cy="560000"/>
          </a:xfrm>
          <a:prstGeom prst="rect">
            <a:avLst/>
          </a:prstGeom>
          <a:noFill/>
        </p:spPr>
        <p:txBody>
          <a:bodyPr wrap="square" lIns="0" tIns="0" rIns="0" bIns="0" anchor="t"/>
          <a:lstStyle/>
          <a:p>
            <a:pPr algn="l">
              <a:lnSpc>
                <a:spcPct val="110000"/>
              </a:lnSpc>
              <a:spcBef>
                <a:spcPts val="0"/>
              </a:spcBef>
            </a:pPr>
            <a:r>
              <a:rPr lang="en-US" sz="1000" b="0" i="0" dirty="0">
                <a:solidFill>
                  <a:srgbClr val="4C4C4D"/>
                </a:solidFill>
                <a:latin typeface="Tenorite"/>
              </a:rPr>
              <a:t>The problem is no longer proving the concept but proving the value. AI delivers wherever it is properly deployed, yet most programs remain too narrow to move portfolio-level EBITDA. In an asset class where buyers pay only for what they can verify, the gap between promising pilots and evidenced results is now the central risk.</a:t>
            </a:r>
            <a:endParaRPr sz="1000" b="0" i="0" dirty="0">
              <a:solidFill>
                <a:srgbClr val="4C4C4D"/>
              </a:solidFill>
              <a:latin typeface="Tenorite"/>
            </a:endParaRPr>
          </a:p>
        </p:txBody>
      </p:sp>
      <p:grpSp>
        <p:nvGrpSpPr>
          <p:cNvPr id="53" name="Group 52">
            <a:extLst>
              <a:ext uri="{FF2B5EF4-FFF2-40B4-BE49-F238E27FC236}">
                <a16:creationId xmlns:a16="http://schemas.microsoft.com/office/drawing/2014/main" id="{4105B238-C5BC-E635-73DD-3215DC6088BB}"/>
              </a:ext>
            </a:extLst>
          </p:cNvPr>
          <p:cNvGrpSpPr/>
          <p:nvPr/>
        </p:nvGrpSpPr>
        <p:grpSpPr>
          <a:xfrm>
            <a:off x="311150" y="1947806"/>
            <a:ext cx="6202363" cy="304800"/>
            <a:chOff x="304800" y="1947806"/>
            <a:chExt cx="6202363" cy="304800"/>
          </a:xfrm>
        </p:grpSpPr>
        <p:sp>
          <p:nvSpPr>
            <p:cNvPr id="4" name="Rectangle 3">
              <a:extLst>
                <a:ext uri="{FF2B5EF4-FFF2-40B4-BE49-F238E27FC236}">
                  <a16:creationId xmlns:a16="http://schemas.microsoft.com/office/drawing/2014/main" id="{9FD2B8DC-D690-E3C7-1999-587103B629A8}"/>
                </a:ext>
              </a:extLst>
            </p:cNvPr>
            <p:cNvSpPr/>
            <p:nvPr/>
          </p:nvSpPr>
          <p:spPr>
            <a:xfrm>
              <a:off x="381000" y="1963046"/>
              <a:ext cx="6126163" cy="274320"/>
            </a:xfrm>
            <a:prstGeom prst="rect">
              <a:avLst/>
            </a:prstGeom>
            <a:solidFill>
              <a:srgbClr val="43224D"/>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5" name="Rounded Rectangle 4">
              <a:extLst>
                <a:ext uri="{FF2B5EF4-FFF2-40B4-BE49-F238E27FC236}">
                  <a16:creationId xmlns:a16="http://schemas.microsoft.com/office/drawing/2014/main" id="{C4A6E0D3-DA82-A895-40E9-88A9E22B0121}"/>
                </a:ext>
              </a:extLst>
            </p:cNvPr>
            <p:cNvSpPr/>
            <p:nvPr/>
          </p:nvSpPr>
          <p:spPr>
            <a:xfrm>
              <a:off x="4656138" y="1963046"/>
              <a:ext cx="1851025" cy="274320"/>
            </a:xfrm>
            <a:prstGeom prst="roundRect">
              <a:avLst/>
            </a:prstGeom>
            <a:gradFill rotWithShape="1">
              <a:gsLst>
                <a:gs pos="0">
                  <a:srgbClr val="43224D"/>
                </a:gs>
                <a:gs pos="100000">
                  <a:srgbClr val="5E1A6E"/>
                </a:gs>
              </a:gsLst>
              <a:lin ang="0" scaled="0"/>
            </a:gra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6" name="TextBox 5">
              <a:extLst>
                <a:ext uri="{FF2B5EF4-FFF2-40B4-BE49-F238E27FC236}">
                  <a16:creationId xmlns:a16="http://schemas.microsoft.com/office/drawing/2014/main" id="{B0449E90-CD16-F90B-4F84-7C444F8A1399}"/>
                </a:ext>
              </a:extLst>
            </p:cNvPr>
            <p:cNvSpPr txBox="1"/>
            <p:nvPr/>
          </p:nvSpPr>
          <p:spPr>
            <a:xfrm>
              <a:off x="701000" y="1963046"/>
              <a:ext cx="5769960" cy="274320"/>
            </a:xfrm>
            <a:prstGeom prst="rect">
              <a:avLst/>
            </a:prstGeom>
            <a:noFill/>
          </p:spPr>
          <p:txBody>
            <a:bodyPr wrap="square" lIns="0" tIns="0" rIns="0" bIns="0" anchor="ctr"/>
            <a:lstStyle/>
            <a:p>
              <a:pPr algn="l">
                <a:spcBef>
                  <a:spcPts val="0"/>
                </a:spcBef>
              </a:pPr>
              <a:r>
                <a:rPr sz="1200" b="1" i="0" dirty="0">
                  <a:solidFill>
                    <a:srgbClr val="FFFFFF"/>
                  </a:solidFill>
                  <a:latin typeface="Tenorite"/>
                </a:rPr>
                <a:t>Where Portfolio Companies Stand on AI</a:t>
              </a:r>
            </a:p>
          </p:txBody>
        </p:sp>
        <p:sp>
          <p:nvSpPr>
            <p:cNvPr id="7" name="Oval 6">
              <a:extLst>
                <a:ext uri="{FF2B5EF4-FFF2-40B4-BE49-F238E27FC236}">
                  <a16:creationId xmlns:a16="http://schemas.microsoft.com/office/drawing/2014/main" id="{76A0AAE9-7FD4-CB49-55F3-86BB6E14A464}"/>
                </a:ext>
              </a:extLst>
            </p:cNvPr>
            <p:cNvSpPr/>
            <p:nvPr/>
          </p:nvSpPr>
          <p:spPr>
            <a:xfrm>
              <a:off x="304800" y="1947806"/>
              <a:ext cx="304800" cy="304800"/>
            </a:xfrm>
            <a:prstGeom prst="ellipse">
              <a:avLst/>
            </a:prstGeom>
            <a:solidFill>
              <a:srgbClr val="E0044E"/>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Bef>
                  <a:spcPts val="0"/>
                </a:spcBef>
              </a:pPr>
              <a:r>
                <a:rPr sz="1200" b="1" i="0" dirty="0">
                  <a:solidFill>
                    <a:srgbClr val="FFFFFF"/>
                  </a:solidFill>
                  <a:latin typeface="Tenorite"/>
                </a:rPr>
                <a:t>A</a:t>
              </a:r>
            </a:p>
          </p:txBody>
        </p:sp>
      </p:grpSp>
      <p:sp>
        <p:nvSpPr>
          <p:cNvPr id="8" name="TextBox 7">
            <a:extLst>
              <a:ext uri="{FF2B5EF4-FFF2-40B4-BE49-F238E27FC236}">
                <a16:creationId xmlns:a16="http://schemas.microsoft.com/office/drawing/2014/main" id="{C00D5603-2AB4-AD7A-6DF9-DC2C08C7F9D8}"/>
              </a:ext>
            </a:extLst>
          </p:cNvPr>
          <p:cNvSpPr txBox="1"/>
          <p:nvPr/>
        </p:nvSpPr>
        <p:spPr>
          <a:xfrm>
            <a:off x="349903" y="2283922"/>
            <a:ext cx="3900000" cy="165289"/>
          </a:xfrm>
          <a:prstGeom prst="rect">
            <a:avLst/>
          </a:prstGeom>
          <a:noFill/>
        </p:spPr>
        <p:txBody>
          <a:bodyPr wrap="square" lIns="0" tIns="0" rIns="0" bIns="0" anchor="t"/>
          <a:lstStyle/>
          <a:p>
            <a:pPr algn="l">
              <a:spcBef>
                <a:spcPts val="0"/>
              </a:spcBef>
            </a:pPr>
            <a:r>
              <a:rPr sz="1000" b="1" i="0" dirty="0">
                <a:solidFill>
                  <a:srgbClr val="4C4C4D"/>
                </a:solidFill>
                <a:latin typeface="Tenorite"/>
              </a:rPr>
              <a:t>Share of portfolio companies (%), FTI 2026 PE AI </a:t>
            </a:r>
            <a:r>
              <a:rPr lang="en-US" sz="1000" b="1" i="0">
                <a:solidFill>
                  <a:srgbClr val="4C4C4D"/>
                </a:solidFill>
                <a:latin typeface="Tenorite"/>
              </a:rPr>
              <a:t>Radar</a:t>
            </a:r>
          </a:p>
        </p:txBody>
      </p:sp>
      <p:graphicFrame>
        <p:nvGraphicFramePr>
          <p:cNvPr id="9" name="Chart 8" descr="Chart">
            <a:extLst>
              <a:ext uri="{FF2B5EF4-FFF2-40B4-BE49-F238E27FC236}">
                <a16:creationId xmlns:a16="http://schemas.microsoft.com/office/drawing/2014/main" id="{F07BF14E-A8DA-A361-EB12-02C42BD9BB9A}"/>
              </a:ext>
            </a:extLst>
          </p:cNvPr>
          <p:cNvGraphicFramePr>
            <a:graphicFrameLocks noGrp="1"/>
          </p:cNvGraphicFramePr>
          <p:nvPr>
            <p:extLst>
              <p:ext uri="{D42A27DB-BD31-4B8C-83A1-F6EECF244321}">
                <p14:modId xmlns:p14="http://schemas.microsoft.com/office/powerpoint/2010/main" val="4234958390"/>
              </p:ext>
            </p:extLst>
          </p:nvPr>
        </p:nvGraphicFramePr>
        <p:xfrm>
          <a:off x="337203" y="2388251"/>
          <a:ext cx="4000000" cy="1512755"/>
        </p:xfrm>
        <a:graphic>
          <a:graphicData uri="http://schemas.openxmlformats.org/drawingml/2006/chart">
            <c:chart xmlns:c="http://schemas.openxmlformats.org/drawingml/2006/chart" xmlns:r="http://schemas.openxmlformats.org/officeDocument/2006/relationships" r:id="rId3"/>
          </a:graphicData>
        </a:graphic>
      </p:graphicFrame>
      <p:sp>
        <p:nvSpPr>
          <p:cNvPr id="10" name="Rounded Rectangle 9">
            <a:extLst>
              <a:ext uri="{FF2B5EF4-FFF2-40B4-BE49-F238E27FC236}">
                <a16:creationId xmlns:a16="http://schemas.microsoft.com/office/drawing/2014/main" id="{FC19E6C4-E693-47C5-34FD-4FE03A123083}"/>
              </a:ext>
            </a:extLst>
          </p:cNvPr>
          <p:cNvSpPr/>
          <p:nvPr/>
        </p:nvSpPr>
        <p:spPr>
          <a:xfrm>
            <a:off x="4487203" y="2291166"/>
            <a:ext cx="2019960" cy="1388376"/>
          </a:xfrm>
          <a:prstGeom prst="roundRect">
            <a:avLst>
              <a:gd name="adj" fmla="val 10000"/>
            </a:avLst>
          </a:prstGeom>
          <a:gradFill rotWithShape="1">
            <a:gsLst>
              <a:gs pos="0">
                <a:srgbClr val="F3E4F9"/>
              </a:gs>
              <a:gs pos="100000">
                <a:srgbClr val="E1DCF7"/>
              </a:gs>
            </a:gsLst>
            <a:lin ang="0" scaled="0"/>
          </a:gradFill>
          <a:ln>
            <a:no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a:ln>
                  <a:noFill/>
                </a:ln>
                <a:solidFill>
                  <a:srgbClr val="E0044E"/>
                </a:solidFill>
                <a:effectLst/>
                <a:uLnTx/>
                <a:uFillTx/>
                <a:latin typeface="Tenorite"/>
                <a:ea typeface="+mn-ea"/>
                <a:cs typeface="+mn-cs"/>
              </a:rPr>
              <a:t>95%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43224D"/>
                </a:solidFill>
                <a:effectLst/>
                <a:uLnTx/>
                <a:uFillTx/>
                <a:latin typeface="Tenorite"/>
                <a:ea typeface="+mn-ea"/>
                <a:cs typeface="+mn-cs"/>
              </a:rPr>
              <a:t>of surveyed PE funds say AI initiatives met or exceeded their business case </a:t>
            </a:r>
            <a:endParaRPr kumimoji="0" lang="en-US" sz="1050" b="0" u="none" strike="noStrike" kern="1200" cap="none" spc="0" normalizeH="0" baseline="0" noProof="0" dirty="0">
              <a:ln>
                <a:noFill/>
              </a:ln>
              <a:solidFill>
                <a:srgbClr val="43224D"/>
              </a:solidFill>
              <a:effectLst/>
              <a:uLnTx/>
              <a:uFillTx/>
              <a:latin typeface="Tenorit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srgbClr val="4C4C4D"/>
                </a:solidFill>
                <a:effectLst/>
                <a:uLnTx/>
                <a:uFillTx/>
                <a:latin typeface="Tenorite"/>
                <a:ea typeface="+mn-ea"/>
                <a:cs typeface="+mn-cs"/>
              </a:rPr>
              <a:t>Yet only 36% of portfolio companies have moved AI into production</a:t>
            </a:r>
            <a:endParaRPr kumimoji="0" lang="en-US" sz="1050" b="0" i="1" u="none" strike="noStrike" kern="1200" cap="none" spc="0" normalizeH="0" baseline="0" noProof="0" dirty="0">
              <a:ln>
                <a:noFill/>
              </a:ln>
              <a:solidFill>
                <a:srgbClr val="4C4C4D"/>
              </a:solidFill>
              <a:effectLst/>
              <a:uLnTx/>
              <a:uFillTx/>
              <a:latin typeface="Tenorite"/>
              <a:ea typeface="+mn-ea"/>
              <a:cs typeface="+mn-cs"/>
            </a:endParaRPr>
          </a:p>
        </p:txBody>
      </p:sp>
      <p:grpSp>
        <p:nvGrpSpPr>
          <p:cNvPr id="54" name="Group 53">
            <a:extLst>
              <a:ext uri="{FF2B5EF4-FFF2-40B4-BE49-F238E27FC236}">
                <a16:creationId xmlns:a16="http://schemas.microsoft.com/office/drawing/2014/main" id="{AB5739F6-2B5C-B02B-B9B7-95D394B2021E}"/>
              </a:ext>
            </a:extLst>
          </p:cNvPr>
          <p:cNvGrpSpPr/>
          <p:nvPr/>
        </p:nvGrpSpPr>
        <p:grpSpPr>
          <a:xfrm>
            <a:off x="311150" y="4168376"/>
            <a:ext cx="6202363" cy="304800"/>
            <a:chOff x="304800" y="4072126"/>
            <a:chExt cx="6202363" cy="304800"/>
          </a:xfrm>
        </p:grpSpPr>
        <p:sp>
          <p:nvSpPr>
            <p:cNvPr id="11" name="Rectangle 10">
              <a:extLst>
                <a:ext uri="{FF2B5EF4-FFF2-40B4-BE49-F238E27FC236}">
                  <a16:creationId xmlns:a16="http://schemas.microsoft.com/office/drawing/2014/main" id="{FF7B3DF1-9DF7-C810-CD3A-A42BCCE5A534}"/>
                </a:ext>
              </a:extLst>
            </p:cNvPr>
            <p:cNvSpPr/>
            <p:nvPr/>
          </p:nvSpPr>
          <p:spPr>
            <a:xfrm>
              <a:off x="381000" y="4087366"/>
              <a:ext cx="6126163" cy="274320"/>
            </a:xfrm>
            <a:prstGeom prst="rect">
              <a:avLst/>
            </a:prstGeom>
            <a:solidFill>
              <a:srgbClr val="43224D"/>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12" name="Rounded Rectangle 11">
              <a:extLst>
                <a:ext uri="{FF2B5EF4-FFF2-40B4-BE49-F238E27FC236}">
                  <a16:creationId xmlns:a16="http://schemas.microsoft.com/office/drawing/2014/main" id="{CDEDFBD8-2A54-7454-1F7C-CAEF162753DE}"/>
                </a:ext>
              </a:extLst>
            </p:cNvPr>
            <p:cNvSpPr/>
            <p:nvPr/>
          </p:nvSpPr>
          <p:spPr>
            <a:xfrm>
              <a:off x="4656138" y="4087366"/>
              <a:ext cx="1851025" cy="274320"/>
            </a:xfrm>
            <a:prstGeom prst="roundRect">
              <a:avLst/>
            </a:prstGeom>
            <a:gradFill rotWithShape="1">
              <a:gsLst>
                <a:gs pos="0">
                  <a:srgbClr val="43224D"/>
                </a:gs>
                <a:gs pos="100000">
                  <a:srgbClr val="5E1A6E"/>
                </a:gs>
              </a:gsLst>
              <a:lin ang="0" scaled="0"/>
            </a:gra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13" name="TextBox 12">
              <a:extLst>
                <a:ext uri="{FF2B5EF4-FFF2-40B4-BE49-F238E27FC236}">
                  <a16:creationId xmlns:a16="http://schemas.microsoft.com/office/drawing/2014/main" id="{CF9D5CE9-FD32-1FF9-0B3D-46A8D33A1337}"/>
                </a:ext>
              </a:extLst>
            </p:cNvPr>
            <p:cNvSpPr txBox="1"/>
            <p:nvPr/>
          </p:nvSpPr>
          <p:spPr>
            <a:xfrm>
              <a:off x="701000" y="4087366"/>
              <a:ext cx="5769960" cy="274320"/>
            </a:xfrm>
            <a:prstGeom prst="rect">
              <a:avLst/>
            </a:prstGeom>
            <a:noFill/>
          </p:spPr>
          <p:txBody>
            <a:bodyPr wrap="square" lIns="0" tIns="0" rIns="0" bIns="0" anchor="ctr"/>
            <a:lstStyle/>
            <a:p>
              <a:pPr algn="l">
                <a:spcBef>
                  <a:spcPts val="0"/>
                </a:spcBef>
              </a:pPr>
              <a:r>
                <a:rPr sz="1200" b="1" i="0" dirty="0">
                  <a:solidFill>
                    <a:srgbClr val="FFFFFF"/>
                  </a:solidFill>
                  <a:latin typeface="Tenorite"/>
                </a:rPr>
                <a:t>What Is Holding It Back</a:t>
              </a:r>
            </a:p>
          </p:txBody>
        </p:sp>
        <p:sp>
          <p:nvSpPr>
            <p:cNvPr id="14" name="Oval 13">
              <a:extLst>
                <a:ext uri="{FF2B5EF4-FFF2-40B4-BE49-F238E27FC236}">
                  <a16:creationId xmlns:a16="http://schemas.microsoft.com/office/drawing/2014/main" id="{6470AA55-75F3-C1A2-5966-B28C8D93A4F2}"/>
                </a:ext>
              </a:extLst>
            </p:cNvPr>
            <p:cNvSpPr/>
            <p:nvPr/>
          </p:nvSpPr>
          <p:spPr>
            <a:xfrm>
              <a:off x="304800" y="4072126"/>
              <a:ext cx="304800" cy="304800"/>
            </a:xfrm>
            <a:prstGeom prst="ellipse">
              <a:avLst/>
            </a:prstGeom>
            <a:solidFill>
              <a:srgbClr val="E0044E"/>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Bef>
                  <a:spcPts val="0"/>
                </a:spcBef>
              </a:pPr>
              <a:r>
                <a:rPr sz="1200" b="1" i="0" dirty="0">
                  <a:solidFill>
                    <a:srgbClr val="FFFFFF"/>
                  </a:solidFill>
                  <a:latin typeface="Tenorite"/>
                </a:rPr>
                <a:t>B</a:t>
              </a:r>
            </a:p>
          </p:txBody>
        </p:sp>
      </p:grpSp>
      <p:grpSp>
        <p:nvGrpSpPr>
          <p:cNvPr id="56" name="Group 55">
            <a:extLst>
              <a:ext uri="{FF2B5EF4-FFF2-40B4-BE49-F238E27FC236}">
                <a16:creationId xmlns:a16="http://schemas.microsoft.com/office/drawing/2014/main" id="{ABBBC4B0-79CE-2E75-C2ED-BC46FE973DEB}"/>
              </a:ext>
            </a:extLst>
          </p:cNvPr>
          <p:cNvGrpSpPr/>
          <p:nvPr/>
        </p:nvGrpSpPr>
        <p:grpSpPr>
          <a:xfrm>
            <a:off x="333649" y="4556986"/>
            <a:ext cx="6173514" cy="548640"/>
            <a:chOff x="333649" y="4441686"/>
            <a:chExt cx="6173514" cy="600000"/>
          </a:xfrm>
        </p:grpSpPr>
        <p:sp>
          <p:nvSpPr>
            <p:cNvPr id="15" name="Rounded Rectangle 14">
              <a:extLst>
                <a:ext uri="{FF2B5EF4-FFF2-40B4-BE49-F238E27FC236}">
                  <a16:creationId xmlns:a16="http://schemas.microsoft.com/office/drawing/2014/main" id="{DBE35D3A-D670-158D-817D-E93EC1CE08FE}"/>
                </a:ext>
              </a:extLst>
            </p:cNvPr>
            <p:cNvSpPr/>
            <p:nvPr/>
          </p:nvSpPr>
          <p:spPr>
            <a:xfrm>
              <a:off x="337203" y="4441686"/>
              <a:ext cx="6169960" cy="600000"/>
            </a:xfrm>
            <a:prstGeom prst="roundRect">
              <a:avLst>
                <a:gd name="adj" fmla="val 9144"/>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16" name="Rounded Rectangle 15">
              <a:extLst>
                <a:ext uri="{FF2B5EF4-FFF2-40B4-BE49-F238E27FC236}">
                  <a16:creationId xmlns:a16="http://schemas.microsoft.com/office/drawing/2014/main" id="{D6E8D174-9379-85D3-D58E-29EA2D7F328B}"/>
                </a:ext>
              </a:extLst>
            </p:cNvPr>
            <p:cNvSpPr/>
            <p:nvPr/>
          </p:nvSpPr>
          <p:spPr>
            <a:xfrm>
              <a:off x="333649" y="4441686"/>
              <a:ext cx="690909" cy="600000"/>
            </a:xfrm>
            <a:prstGeom prst="roundRect">
              <a:avLst>
                <a:gd name="adj" fmla="val 7218"/>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17" name="Rectangle 16">
              <a:extLst>
                <a:ext uri="{FF2B5EF4-FFF2-40B4-BE49-F238E27FC236}">
                  <a16:creationId xmlns:a16="http://schemas.microsoft.com/office/drawing/2014/main" id="{A474C26E-0672-4F0D-DC8B-054705C4D6C4}"/>
                </a:ext>
              </a:extLst>
            </p:cNvPr>
            <p:cNvSpPr/>
            <p:nvPr/>
          </p:nvSpPr>
          <p:spPr>
            <a:xfrm>
              <a:off x="696376" y="4441686"/>
              <a:ext cx="345455" cy="600000"/>
            </a:xfrm>
            <a:prstGeom prst="rect">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18" name="Rectangle 17">
              <a:extLst>
                <a:ext uri="{FF2B5EF4-FFF2-40B4-BE49-F238E27FC236}">
                  <a16:creationId xmlns:a16="http://schemas.microsoft.com/office/drawing/2014/main" id="{6206981B-EC1B-6C64-805F-8C1D1BBEF262}"/>
                </a:ext>
              </a:extLst>
            </p:cNvPr>
            <p:cNvSpPr/>
            <p:nvPr/>
          </p:nvSpPr>
          <p:spPr>
            <a:xfrm>
              <a:off x="333649" y="4441686"/>
              <a:ext cx="690909" cy="600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Bef>
                  <a:spcPts val="0"/>
                </a:spcBef>
              </a:pPr>
              <a:r>
                <a:rPr sz="1500" b="1" i="0">
                  <a:solidFill>
                    <a:srgbClr val="FFFFFF"/>
                  </a:solidFill>
                  <a:latin typeface="Tenorite"/>
                </a:rPr>
                <a:t>35%</a:t>
              </a:r>
            </a:p>
          </p:txBody>
        </p:sp>
        <p:sp>
          <p:nvSpPr>
            <p:cNvPr id="19" name="TextBox 18">
              <a:extLst>
                <a:ext uri="{FF2B5EF4-FFF2-40B4-BE49-F238E27FC236}">
                  <a16:creationId xmlns:a16="http://schemas.microsoft.com/office/drawing/2014/main" id="{A7E272A3-02F2-ED6F-D1AF-3382FAAB9926}"/>
                </a:ext>
              </a:extLst>
            </p:cNvPr>
            <p:cNvSpPr txBox="1"/>
            <p:nvPr/>
          </p:nvSpPr>
          <p:spPr>
            <a:xfrm>
              <a:off x="1105603" y="4441686"/>
              <a:ext cx="5394960" cy="600000"/>
            </a:xfrm>
            <a:prstGeom prst="rect">
              <a:avLst/>
            </a:prstGeom>
            <a:noFill/>
          </p:spPr>
          <p:txBody>
            <a:bodyPr wrap="square" lIns="0" tIns="0" rIns="0" bIns="0" anchor="ctr"/>
            <a:lstStyle/>
            <a:p>
              <a:pPr algn="l">
                <a:lnSpc>
                  <a:spcPct val="120000"/>
                </a:lnSpc>
                <a:spcBef>
                  <a:spcPts val="0"/>
                </a:spcBef>
              </a:pPr>
              <a:r>
                <a:rPr sz="1000" b="1" i="0">
                  <a:solidFill>
                    <a:srgbClr val="4C4C4D"/>
                  </a:solidFill>
                  <a:latin typeface="Tenorite"/>
                </a:rPr>
                <a:t>Talent is the binding constraint:</a:t>
              </a:r>
              <a:r>
                <a:rPr sz="1000" b="0" i="0">
                  <a:solidFill>
                    <a:srgbClr val="4C4C4D"/>
                  </a:solidFill>
                  <a:latin typeface="Tenorite"/>
                </a:rPr>
                <a:t> The most-cited obstacle to scaling AI, ahead of budget or technology. A&amp;M finds 56% rank talent a top-3 barrier, with data quality next at 46%.</a:t>
              </a:r>
            </a:p>
          </p:txBody>
        </p:sp>
      </p:grpSp>
      <p:grpSp>
        <p:nvGrpSpPr>
          <p:cNvPr id="57" name="Group 56">
            <a:extLst>
              <a:ext uri="{FF2B5EF4-FFF2-40B4-BE49-F238E27FC236}">
                <a16:creationId xmlns:a16="http://schemas.microsoft.com/office/drawing/2014/main" id="{8AAB5386-FCE3-AC9C-B8DC-BBD39C2D9794}"/>
              </a:ext>
            </a:extLst>
          </p:cNvPr>
          <p:cNvGrpSpPr/>
          <p:nvPr/>
        </p:nvGrpSpPr>
        <p:grpSpPr>
          <a:xfrm>
            <a:off x="333649" y="5188111"/>
            <a:ext cx="6173514" cy="548640"/>
            <a:chOff x="333649" y="5101686"/>
            <a:chExt cx="6173514" cy="600000"/>
          </a:xfrm>
        </p:grpSpPr>
        <p:sp>
          <p:nvSpPr>
            <p:cNvPr id="20" name="Rounded Rectangle 19">
              <a:extLst>
                <a:ext uri="{FF2B5EF4-FFF2-40B4-BE49-F238E27FC236}">
                  <a16:creationId xmlns:a16="http://schemas.microsoft.com/office/drawing/2014/main" id="{98E3AD81-BCA6-3C9B-41A3-8F340CCB0D30}"/>
                </a:ext>
              </a:extLst>
            </p:cNvPr>
            <p:cNvSpPr/>
            <p:nvPr/>
          </p:nvSpPr>
          <p:spPr>
            <a:xfrm>
              <a:off x="337203" y="5101686"/>
              <a:ext cx="6169960" cy="600000"/>
            </a:xfrm>
            <a:prstGeom prst="roundRect">
              <a:avLst>
                <a:gd name="adj" fmla="val 9144"/>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21" name="Rounded Rectangle 20">
              <a:extLst>
                <a:ext uri="{FF2B5EF4-FFF2-40B4-BE49-F238E27FC236}">
                  <a16:creationId xmlns:a16="http://schemas.microsoft.com/office/drawing/2014/main" id="{7B588F3D-B091-782E-E3F0-1802146A869F}"/>
                </a:ext>
              </a:extLst>
            </p:cNvPr>
            <p:cNvSpPr/>
            <p:nvPr/>
          </p:nvSpPr>
          <p:spPr>
            <a:xfrm>
              <a:off x="333649" y="5101686"/>
              <a:ext cx="690909" cy="600000"/>
            </a:xfrm>
            <a:prstGeom prst="roundRect">
              <a:avLst>
                <a:gd name="adj" fmla="val 7218"/>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22" name="Rectangle 21">
              <a:extLst>
                <a:ext uri="{FF2B5EF4-FFF2-40B4-BE49-F238E27FC236}">
                  <a16:creationId xmlns:a16="http://schemas.microsoft.com/office/drawing/2014/main" id="{A82A7A93-6681-DFA0-BD01-0433C181756D}"/>
                </a:ext>
              </a:extLst>
            </p:cNvPr>
            <p:cNvSpPr/>
            <p:nvPr/>
          </p:nvSpPr>
          <p:spPr>
            <a:xfrm>
              <a:off x="696376" y="5101686"/>
              <a:ext cx="345455" cy="600000"/>
            </a:xfrm>
            <a:prstGeom prst="rect">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23" name="Rectangle 22">
              <a:extLst>
                <a:ext uri="{FF2B5EF4-FFF2-40B4-BE49-F238E27FC236}">
                  <a16:creationId xmlns:a16="http://schemas.microsoft.com/office/drawing/2014/main" id="{DA50C3DE-AC9F-E54C-36D0-E28D9F8AFFD5}"/>
                </a:ext>
              </a:extLst>
            </p:cNvPr>
            <p:cNvSpPr/>
            <p:nvPr/>
          </p:nvSpPr>
          <p:spPr>
            <a:xfrm>
              <a:off x="333649" y="5101686"/>
              <a:ext cx="690909" cy="600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Bef>
                  <a:spcPts val="0"/>
                </a:spcBef>
              </a:pPr>
              <a:r>
                <a:rPr sz="1500" b="1" i="0">
                  <a:solidFill>
                    <a:srgbClr val="FFFFFF"/>
                  </a:solidFill>
                  <a:latin typeface="Tenorite"/>
                </a:rPr>
                <a:t>15%</a:t>
              </a:r>
            </a:p>
          </p:txBody>
        </p:sp>
        <p:sp>
          <p:nvSpPr>
            <p:cNvPr id="24" name="TextBox 23">
              <a:extLst>
                <a:ext uri="{FF2B5EF4-FFF2-40B4-BE49-F238E27FC236}">
                  <a16:creationId xmlns:a16="http://schemas.microsoft.com/office/drawing/2014/main" id="{2D0B25AB-E2EB-3EFA-CFBF-6A106123B5DE}"/>
                </a:ext>
              </a:extLst>
            </p:cNvPr>
            <p:cNvSpPr txBox="1"/>
            <p:nvPr/>
          </p:nvSpPr>
          <p:spPr>
            <a:xfrm>
              <a:off x="1105603" y="5101686"/>
              <a:ext cx="5394960" cy="600000"/>
            </a:xfrm>
            <a:prstGeom prst="rect">
              <a:avLst/>
            </a:prstGeom>
            <a:noFill/>
          </p:spPr>
          <p:txBody>
            <a:bodyPr wrap="square" lIns="0" tIns="0" rIns="0" bIns="0" anchor="ctr"/>
            <a:lstStyle/>
            <a:p>
              <a:pPr algn="l">
                <a:lnSpc>
                  <a:spcPct val="120000"/>
                </a:lnSpc>
                <a:spcBef>
                  <a:spcPts val="0"/>
                </a:spcBef>
              </a:pPr>
              <a:r>
                <a:rPr sz="1000" b="1" i="0">
                  <a:solidFill>
                    <a:srgbClr val="4C4C4D"/>
                  </a:solidFill>
                  <a:latin typeface="Tenorite"/>
                </a:rPr>
                <a:t>Only 15% of portfolio companies are digitally mature:</a:t>
              </a:r>
              <a:r>
                <a:rPr sz="1000" b="0" i="0">
                  <a:solidFill>
                    <a:srgbClr val="4C4C4D"/>
                  </a:solidFill>
                  <a:latin typeface="Tenorite"/>
                </a:rPr>
                <a:t> About three quarters report only moderate digital maturity at best. Fragmented ERPs and poor data cap what any model can deliver.</a:t>
              </a:r>
            </a:p>
          </p:txBody>
        </p:sp>
      </p:grpSp>
      <p:grpSp>
        <p:nvGrpSpPr>
          <p:cNvPr id="58" name="Group 57">
            <a:extLst>
              <a:ext uri="{FF2B5EF4-FFF2-40B4-BE49-F238E27FC236}">
                <a16:creationId xmlns:a16="http://schemas.microsoft.com/office/drawing/2014/main" id="{45423E31-DAEC-00E4-31EC-0671E4FCB5F8}"/>
              </a:ext>
            </a:extLst>
          </p:cNvPr>
          <p:cNvGrpSpPr/>
          <p:nvPr/>
        </p:nvGrpSpPr>
        <p:grpSpPr>
          <a:xfrm>
            <a:off x="333649" y="5819436"/>
            <a:ext cx="6173514" cy="548640"/>
            <a:chOff x="333649" y="5761686"/>
            <a:chExt cx="6173514" cy="600000"/>
          </a:xfrm>
        </p:grpSpPr>
        <p:sp>
          <p:nvSpPr>
            <p:cNvPr id="25" name="Rounded Rectangle 24">
              <a:extLst>
                <a:ext uri="{FF2B5EF4-FFF2-40B4-BE49-F238E27FC236}">
                  <a16:creationId xmlns:a16="http://schemas.microsoft.com/office/drawing/2014/main" id="{9B422011-56C2-7D0D-FE8B-70B221A9B454}"/>
                </a:ext>
              </a:extLst>
            </p:cNvPr>
            <p:cNvSpPr/>
            <p:nvPr/>
          </p:nvSpPr>
          <p:spPr>
            <a:xfrm>
              <a:off x="337203" y="5761686"/>
              <a:ext cx="6169960" cy="600000"/>
            </a:xfrm>
            <a:prstGeom prst="roundRect">
              <a:avLst>
                <a:gd name="adj" fmla="val 9144"/>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26" name="Rounded Rectangle 25">
              <a:extLst>
                <a:ext uri="{FF2B5EF4-FFF2-40B4-BE49-F238E27FC236}">
                  <a16:creationId xmlns:a16="http://schemas.microsoft.com/office/drawing/2014/main" id="{395909B7-E10B-5B53-939E-8AE1C6A3A044}"/>
                </a:ext>
              </a:extLst>
            </p:cNvPr>
            <p:cNvSpPr/>
            <p:nvPr/>
          </p:nvSpPr>
          <p:spPr>
            <a:xfrm>
              <a:off x="333649" y="5761686"/>
              <a:ext cx="690909" cy="600000"/>
            </a:xfrm>
            <a:prstGeom prst="roundRect">
              <a:avLst>
                <a:gd name="adj" fmla="val 7218"/>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27" name="Rectangle 26">
              <a:extLst>
                <a:ext uri="{FF2B5EF4-FFF2-40B4-BE49-F238E27FC236}">
                  <a16:creationId xmlns:a16="http://schemas.microsoft.com/office/drawing/2014/main" id="{B7007803-1E36-B775-E390-6A25E787357E}"/>
                </a:ext>
              </a:extLst>
            </p:cNvPr>
            <p:cNvSpPr/>
            <p:nvPr/>
          </p:nvSpPr>
          <p:spPr>
            <a:xfrm>
              <a:off x="696376" y="5761686"/>
              <a:ext cx="345455" cy="600000"/>
            </a:xfrm>
            <a:prstGeom prst="rect">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28" name="Rectangle 27">
              <a:extLst>
                <a:ext uri="{FF2B5EF4-FFF2-40B4-BE49-F238E27FC236}">
                  <a16:creationId xmlns:a16="http://schemas.microsoft.com/office/drawing/2014/main" id="{5880E227-E059-DA41-DB2B-F9817E2243F6}"/>
                </a:ext>
              </a:extLst>
            </p:cNvPr>
            <p:cNvSpPr/>
            <p:nvPr/>
          </p:nvSpPr>
          <p:spPr>
            <a:xfrm>
              <a:off x="333649" y="5761686"/>
              <a:ext cx="690909" cy="600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Bef>
                  <a:spcPts val="0"/>
                </a:spcBef>
              </a:pPr>
              <a:r>
                <a:rPr sz="1500" b="1" i="0">
                  <a:solidFill>
                    <a:srgbClr val="FFFFFF"/>
                  </a:solidFill>
                  <a:latin typeface="Tenorite"/>
                </a:rPr>
                <a:t>9%</a:t>
              </a:r>
            </a:p>
          </p:txBody>
        </p:sp>
        <p:sp>
          <p:nvSpPr>
            <p:cNvPr id="29" name="TextBox 28">
              <a:extLst>
                <a:ext uri="{FF2B5EF4-FFF2-40B4-BE49-F238E27FC236}">
                  <a16:creationId xmlns:a16="http://schemas.microsoft.com/office/drawing/2014/main" id="{89A780AC-FE88-9D72-636F-E0E1505C5345}"/>
                </a:ext>
              </a:extLst>
            </p:cNvPr>
            <p:cNvSpPr txBox="1"/>
            <p:nvPr/>
          </p:nvSpPr>
          <p:spPr>
            <a:xfrm>
              <a:off x="1105603" y="5761686"/>
              <a:ext cx="5394960" cy="600000"/>
            </a:xfrm>
            <a:prstGeom prst="rect">
              <a:avLst/>
            </a:prstGeom>
            <a:noFill/>
          </p:spPr>
          <p:txBody>
            <a:bodyPr wrap="square" lIns="0" tIns="0" rIns="0" bIns="0" anchor="ctr"/>
            <a:lstStyle/>
            <a:p>
              <a:pPr algn="l">
                <a:lnSpc>
                  <a:spcPct val="120000"/>
                </a:lnSpc>
                <a:spcBef>
                  <a:spcPts val="0"/>
                </a:spcBef>
              </a:pPr>
              <a:r>
                <a:rPr sz="1000" b="1" i="0">
                  <a:solidFill>
                    <a:srgbClr val="4C4C4D"/>
                  </a:solidFill>
                  <a:latin typeface="Tenorite"/>
                </a:rPr>
                <a:t>Governance is largely unevidenced:</a:t>
              </a:r>
              <a:r>
                <a:rPr sz="1000" b="0" i="0">
                  <a:solidFill>
                    <a:srgbClr val="4C4C4D"/>
                  </a:solidFill>
                  <a:latin typeface="Tenorite"/>
                </a:rPr>
                <a:t> Only 9% of PE leaders are very confident of passing an AI governance audit within 90 days (22% cross-industry) as EU AI Act obligations take effect.</a:t>
              </a:r>
            </a:p>
          </p:txBody>
        </p:sp>
      </p:grpSp>
      <p:grpSp>
        <p:nvGrpSpPr>
          <p:cNvPr id="59" name="Group 58">
            <a:extLst>
              <a:ext uri="{FF2B5EF4-FFF2-40B4-BE49-F238E27FC236}">
                <a16:creationId xmlns:a16="http://schemas.microsoft.com/office/drawing/2014/main" id="{FAD9E925-4A05-74D5-E19E-E228BB7617BC}"/>
              </a:ext>
            </a:extLst>
          </p:cNvPr>
          <p:cNvGrpSpPr/>
          <p:nvPr/>
        </p:nvGrpSpPr>
        <p:grpSpPr>
          <a:xfrm>
            <a:off x="337203" y="6486136"/>
            <a:ext cx="6169960" cy="640080"/>
            <a:chOff x="337203" y="6486136"/>
            <a:chExt cx="6169960" cy="560000"/>
          </a:xfrm>
        </p:grpSpPr>
        <p:sp>
          <p:nvSpPr>
            <p:cNvPr id="30" name="Rounded Rectangle 29">
              <a:extLst>
                <a:ext uri="{FF2B5EF4-FFF2-40B4-BE49-F238E27FC236}">
                  <a16:creationId xmlns:a16="http://schemas.microsoft.com/office/drawing/2014/main" id="{DEFE1237-96A7-FD09-4ED8-6F36771DDB63}"/>
                </a:ext>
              </a:extLst>
            </p:cNvPr>
            <p:cNvSpPr/>
            <p:nvPr/>
          </p:nvSpPr>
          <p:spPr>
            <a:xfrm>
              <a:off x="337203" y="6486136"/>
              <a:ext cx="6169960" cy="560000"/>
            </a:xfrm>
            <a:prstGeom prst="roundRect">
              <a:avLst>
                <a:gd name="adj" fmla="val 12000"/>
              </a:avLst>
            </a:prstGeom>
            <a:solidFill>
              <a:srgbClr val="43224D"/>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31" name="TextBox 30">
              <a:extLst>
                <a:ext uri="{FF2B5EF4-FFF2-40B4-BE49-F238E27FC236}">
                  <a16:creationId xmlns:a16="http://schemas.microsoft.com/office/drawing/2014/main" id="{86D4ED08-221A-FDED-8F91-122F1CFC9AFB}"/>
                </a:ext>
              </a:extLst>
            </p:cNvPr>
            <p:cNvSpPr txBox="1"/>
            <p:nvPr/>
          </p:nvSpPr>
          <p:spPr>
            <a:xfrm>
              <a:off x="457203" y="6486136"/>
              <a:ext cx="1500000" cy="560000"/>
            </a:xfrm>
            <a:prstGeom prst="rect">
              <a:avLst/>
            </a:prstGeom>
            <a:noFill/>
          </p:spPr>
          <p:txBody>
            <a:bodyPr wrap="square" lIns="0" tIns="0" rIns="0" bIns="0" anchor="ctr"/>
            <a:lstStyle/>
            <a:p>
              <a:pPr algn="l">
                <a:spcBef>
                  <a:spcPts val="0"/>
                </a:spcBef>
              </a:pPr>
              <a:r>
                <a:rPr sz="1700" b="1" i="0">
                  <a:solidFill>
                    <a:srgbClr val="FFFFFF"/>
                  </a:solidFill>
                  <a:latin typeface="Tenorite"/>
                </a:rPr>
                <a:t>73% vs. 8%</a:t>
              </a:r>
            </a:p>
          </p:txBody>
        </p:sp>
        <p:sp>
          <p:nvSpPr>
            <p:cNvPr id="32" name="TextBox 31">
              <a:extLst>
                <a:ext uri="{FF2B5EF4-FFF2-40B4-BE49-F238E27FC236}">
                  <a16:creationId xmlns:a16="http://schemas.microsoft.com/office/drawing/2014/main" id="{CF94EE27-EEEB-86BF-FE33-DF5551E7E57A}"/>
                </a:ext>
              </a:extLst>
            </p:cNvPr>
            <p:cNvSpPr txBox="1"/>
            <p:nvPr/>
          </p:nvSpPr>
          <p:spPr>
            <a:xfrm>
              <a:off x="1898650" y="6486136"/>
              <a:ext cx="4488513" cy="560000"/>
            </a:xfrm>
            <a:prstGeom prst="rect">
              <a:avLst/>
            </a:prstGeom>
            <a:noFill/>
          </p:spPr>
          <p:txBody>
            <a:bodyPr wrap="square" lIns="0" tIns="0" rIns="0" bIns="0" anchor="ctr"/>
            <a:lstStyle/>
            <a:p>
              <a:pPr algn="l">
                <a:lnSpc>
                  <a:spcPct val="120000"/>
                </a:lnSpc>
                <a:spcBef>
                  <a:spcPts val="0"/>
                </a:spcBef>
              </a:pPr>
              <a:r>
                <a:rPr sz="1000" b="0" i="0">
                  <a:solidFill>
                    <a:srgbClr val="FFFFFF"/>
                  </a:solidFill>
                  <a:latin typeface="Tenorite"/>
                </a:rPr>
                <a:t>expect AI to increase portfolio value over the next 12 months, yet only 8% describe their firm as leading and 63% are still emerging or experimental. Conviction is widespread; the capability to deliver it is not.</a:t>
              </a:r>
            </a:p>
          </p:txBody>
        </p:sp>
      </p:grpSp>
      <p:grpSp>
        <p:nvGrpSpPr>
          <p:cNvPr id="55" name="Group 54">
            <a:extLst>
              <a:ext uri="{FF2B5EF4-FFF2-40B4-BE49-F238E27FC236}">
                <a16:creationId xmlns:a16="http://schemas.microsoft.com/office/drawing/2014/main" id="{FE99F09C-50F6-BCEA-6F4D-D18D54119A4B}"/>
              </a:ext>
            </a:extLst>
          </p:cNvPr>
          <p:cNvGrpSpPr/>
          <p:nvPr/>
        </p:nvGrpSpPr>
        <p:grpSpPr>
          <a:xfrm>
            <a:off x="311150" y="7242496"/>
            <a:ext cx="6202363" cy="304800"/>
            <a:chOff x="304800" y="7096446"/>
            <a:chExt cx="6202363" cy="304800"/>
          </a:xfrm>
        </p:grpSpPr>
        <p:sp>
          <p:nvSpPr>
            <p:cNvPr id="33" name="Rectangle 32">
              <a:extLst>
                <a:ext uri="{FF2B5EF4-FFF2-40B4-BE49-F238E27FC236}">
                  <a16:creationId xmlns:a16="http://schemas.microsoft.com/office/drawing/2014/main" id="{B3DE194F-86F9-EFC9-2A95-F13D98DB519A}"/>
                </a:ext>
              </a:extLst>
            </p:cNvPr>
            <p:cNvSpPr/>
            <p:nvPr/>
          </p:nvSpPr>
          <p:spPr>
            <a:xfrm>
              <a:off x="381000" y="7111686"/>
              <a:ext cx="6126163" cy="274320"/>
            </a:xfrm>
            <a:prstGeom prst="rect">
              <a:avLst/>
            </a:prstGeom>
            <a:solidFill>
              <a:srgbClr val="43224D"/>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34" name="Rounded Rectangle 33">
              <a:extLst>
                <a:ext uri="{FF2B5EF4-FFF2-40B4-BE49-F238E27FC236}">
                  <a16:creationId xmlns:a16="http://schemas.microsoft.com/office/drawing/2014/main" id="{AFEA44AD-7700-1BD9-495D-01EB36DF9590}"/>
                </a:ext>
              </a:extLst>
            </p:cNvPr>
            <p:cNvSpPr/>
            <p:nvPr/>
          </p:nvSpPr>
          <p:spPr>
            <a:xfrm>
              <a:off x="4656138" y="7111686"/>
              <a:ext cx="1851025" cy="274320"/>
            </a:xfrm>
            <a:prstGeom prst="roundRect">
              <a:avLst/>
            </a:prstGeom>
            <a:gradFill rotWithShape="1">
              <a:gsLst>
                <a:gs pos="0">
                  <a:srgbClr val="43224D"/>
                </a:gs>
                <a:gs pos="100000">
                  <a:srgbClr val="5E1A6E"/>
                </a:gs>
              </a:gsLst>
              <a:lin ang="0" scaled="0"/>
            </a:gra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35" name="TextBox 34">
              <a:extLst>
                <a:ext uri="{FF2B5EF4-FFF2-40B4-BE49-F238E27FC236}">
                  <a16:creationId xmlns:a16="http://schemas.microsoft.com/office/drawing/2014/main" id="{7052AC58-125F-3510-9C0C-72C678CA9F8F}"/>
                </a:ext>
              </a:extLst>
            </p:cNvPr>
            <p:cNvSpPr txBox="1"/>
            <p:nvPr/>
          </p:nvSpPr>
          <p:spPr>
            <a:xfrm>
              <a:off x="701000" y="7111686"/>
              <a:ext cx="5769960" cy="274320"/>
            </a:xfrm>
            <a:prstGeom prst="rect">
              <a:avLst/>
            </a:prstGeom>
            <a:noFill/>
          </p:spPr>
          <p:txBody>
            <a:bodyPr wrap="square" lIns="0" tIns="0" rIns="0" bIns="0" anchor="ctr"/>
            <a:lstStyle/>
            <a:p>
              <a:pPr algn="l">
                <a:spcBef>
                  <a:spcPts val="0"/>
                </a:spcBef>
              </a:pPr>
              <a:r>
                <a:rPr sz="1200" b="1" i="0" dirty="0">
                  <a:solidFill>
                    <a:srgbClr val="FFFFFF"/>
                  </a:solidFill>
                  <a:latin typeface="Tenorite"/>
                </a:rPr>
                <a:t>Returns Are Real but Conditional on Digital Maturity</a:t>
              </a:r>
            </a:p>
          </p:txBody>
        </p:sp>
        <p:sp>
          <p:nvSpPr>
            <p:cNvPr id="36" name="Oval 35">
              <a:extLst>
                <a:ext uri="{FF2B5EF4-FFF2-40B4-BE49-F238E27FC236}">
                  <a16:creationId xmlns:a16="http://schemas.microsoft.com/office/drawing/2014/main" id="{FA7EC3DE-5E9B-3A59-2C15-477BB7F498E2}"/>
                </a:ext>
              </a:extLst>
            </p:cNvPr>
            <p:cNvSpPr/>
            <p:nvPr/>
          </p:nvSpPr>
          <p:spPr>
            <a:xfrm>
              <a:off x="304800" y="7096446"/>
              <a:ext cx="304800" cy="304800"/>
            </a:xfrm>
            <a:prstGeom prst="ellipse">
              <a:avLst/>
            </a:prstGeom>
            <a:solidFill>
              <a:srgbClr val="E0044E"/>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Bef>
                  <a:spcPts val="0"/>
                </a:spcBef>
              </a:pPr>
              <a:r>
                <a:rPr sz="1200" b="1" i="0" dirty="0">
                  <a:solidFill>
                    <a:srgbClr val="FFFFFF"/>
                  </a:solidFill>
                  <a:latin typeface="Tenorite"/>
                </a:rPr>
                <a:t>C</a:t>
              </a:r>
            </a:p>
          </p:txBody>
        </p:sp>
      </p:grpSp>
      <p:sp>
        <p:nvSpPr>
          <p:cNvPr id="37" name="Rounded Rectangle 36">
            <a:extLst>
              <a:ext uri="{FF2B5EF4-FFF2-40B4-BE49-F238E27FC236}">
                <a16:creationId xmlns:a16="http://schemas.microsoft.com/office/drawing/2014/main" id="{9F81CA83-9DAF-30ED-A7E7-39B1465B9EFF}"/>
              </a:ext>
            </a:extLst>
          </p:cNvPr>
          <p:cNvSpPr/>
          <p:nvPr/>
        </p:nvSpPr>
        <p:spPr>
          <a:xfrm>
            <a:off x="362603" y="7615706"/>
            <a:ext cx="1828800" cy="1005840"/>
          </a:xfrm>
          <a:prstGeom prst="roundRect">
            <a:avLst>
              <a:gd name="adj" fmla="val 30000"/>
            </a:avLst>
          </a:prstGeom>
          <a:solidFill>
            <a:srgbClr val="FFFFFF"/>
          </a:solidFill>
          <a:ln w="12700">
            <a:solidFill>
              <a:srgbClr val="43224D"/>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spcBef>
                <a:spcPts val="0"/>
              </a:spcBef>
            </a:pPr>
            <a:r>
              <a:rPr sz="1500" b="1" i="0" dirty="0">
                <a:solidFill>
                  <a:srgbClr val="43224D"/>
                </a:solidFill>
                <a:latin typeface="Tenorite"/>
              </a:rPr>
              <a:t>~</a:t>
            </a:r>
            <a:r>
              <a:rPr lang="en-US" sz="1500" b="1" i="0">
                <a:solidFill>
                  <a:srgbClr val="43224D"/>
                </a:solidFill>
                <a:latin typeface="Tenorite"/>
              </a:rPr>
              <a:t>2x</a:t>
            </a:r>
          </a:p>
          <a:p>
            <a:pPr algn="ctr">
              <a:spcBef>
                <a:spcPts val="100"/>
              </a:spcBef>
            </a:pPr>
            <a:r>
              <a:rPr sz="1000" b="0" i="0" dirty="0">
                <a:solidFill>
                  <a:srgbClr val="4C4C4D"/>
                </a:solidFill>
                <a:latin typeface="Tenorite"/>
              </a:rPr>
              <a:t>ROIC where AI capability is built across functions, rather than in isolated pilots</a:t>
            </a:r>
          </a:p>
        </p:txBody>
      </p:sp>
      <p:sp>
        <p:nvSpPr>
          <p:cNvPr id="38" name="Rounded Rectangle 37">
            <a:extLst>
              <a:ext uri="{FF2B5EF4-FFF2-40B4-BE49-F238E27FC236}">
                <a16:creationId xmlns:a16="http://schemas.microsoft.com/office/drawing/2014/main" id="{EDD9D8EF-792A-9F47-EDB1-CD38609C1D03}"/>
              </a:ext>
            </a:extLst>
          </p:cNvPr>
          <p:cNvSpPr/>
          <p:nvPr/>
        </p:nvSpPr>
        <p:spPr>
          <a:xfrm>
            <a:off x="2506881" y="7615706"/>
            <a:ext cx="1828800" cy="1005840"/>
          </a:xfrm>
          <a:prstGeom prst="roundRect">
            <a:avLst>
              <a:gd name="adj" fmla="val 30000"/>
            </a:avLst>
          </a:prstGeom>
          <a:solidFill>
            <a:srgbClr val="FFFFFF"/>
          </a:solidFill>
          <a:ln w="12700">
            <a:solidFill>
              <a:srgbClr val="43224D"/>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spcBef>
                <a:spcPts val="0"/>
              </a:spcBef>
            </a:pPr>
            <a:r>
              <a:rPr lang="en-US" sz="1500" b="1" i="0">
                <a:solidFill>
                  <a:srgbClr val="43224D"/>
                </a:solidFill>
                <a:latin typeface="Tenorite"/>
              </a:rPr>
              <a:t>40%</a:t>
            </a:r>
          </a:p>
          <a:p>
            <a:pPr algn="ctr">
              <a:spcBef>
                <a:spcPts val="100"/>
              </a:spcBef>
            </a:pPr>
            <a:r>
              <a:rPr sz="1000" b="0" i="0" dirty="0">
                <a:solidFill>
                  <a:srgbClr val="4C4C4D"/>
                </a:solidFill>
                <a:latin typeface="Tenorite"/>
              </a:rPr>
              <a:t>faster time to value when AI sits on mature, well-governed digital foundations</a:t>
            </a:r>
          </a:p>
        </p:txBody>
      </p:sp>
      <p:sp>
        <p:nvSpPr>
          <p:cNvPr id="39" name="Rounded Rectangle 38">
            <a:extLst>
              <a:ext uri="{FF2B5EF4-FFF2-40B4-BE49-F238E27FC236}">
                <a16:creationId xmlns:a16="http://schemas.microsoft.com/office/drawing/2014/main" id="{BBBFAC1C-A154-5CFE-2872-245DE8598608}"/>
              </a:ext>
            </a:extLst>
          </p:cNvPr>
          <p:cNvSpPr/>
          <p:nvPr/>
        </p:nvSpPr>
        <p:spPr>
          <a:xfrm>
            <a:off x="4651159" y="7615706"/>
            <a:ext cx="1828800" cy="1005840"/>
          </a:xfrm>
          <a:prstGeom prst="roundRect">
            <a:avLst>
              <a:gd name="adj" fmla="val 30000"/>
            </a:avLst>
          </a:prstGeom>
          <a:solidFill>
            <a:srgbClr val="FFFFFF"/>
          </a:solidFill>
          <a:ln w="12700">
            <a:solidFill>
              <a:srgbClr val="43224D"/>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spcBef>
                <a:spcPts val="0"/>
              </a:spcBef>
            </a:pPr>
            <a:r>
              <a:rPr lang="en-US" sz="1500" b="1" i="0">
                <a:solidFill>
                  <a:srgbClr val="43224D"/>
                </a:solidFill>
                <a:latin typeface="Tenorite"/>
              </a:rPr>
              <a:t>66%</a:t>
            </a:r>
          </a:p>
          <a:p>
            <a:pPr algn="ctr">
              <a:spcBef>
                <a:spcPts val="100"/>
              </a:spcBef>
            </a:pPr>
            <a:r>
              <a:rPr sz="1000" b="0" i="0" dirty="0">
                <a:solidFill>
                  <a:srgbClr val="4C4C4D"/>
                </a:solidFill>
                <a:latin typeface="Tenorite"/>
              </a:rPr>
              <a:t>see AI benefits within 12 months, up from </a:t>
            </a:r>
            <a:r>
              <a:rPr lang="en-US" sz="1000" b="0" i="0">
                <a:solidFill>
                  <a:srgbClr val="4C4C4D"/>
                </a:solidFill>
                <a:latin typeface="Tenorite"/>
              </a:rPr>
              <a:t>34%;</a:t>
            </a:r>
            <a:r>
              <a:rPr sz="1000" b="0" i="0" dirty="0">
                <a:solidFill>
                  <a:srgbClr val="4C4C4D"/>
                </a:solidFill>
                <a:latin typeface="Tenorite"/>
              </a:rPr>
              <a:t> payback now fits inside a typical hold period</a:t>
            </a:r>
          </a:p>
        </p:txBody>
      </p:sp>
      <p:grpSp>
        <p:nvGrpSpPr>
          <p:cNvPr id="46" name="Group 45">
            <a:extLst>
              <a:ext uri="{FF2B5EF4-FFF2-40B4-BE49-F238E27FC236}">
                <a16:creationId xmlns:a16="http://schemas.microsoft.com/office/drawing/2014/main" id="{28C58E48-569C-E7AA-361F-282AE05C1DDF}"/>
              </a:ext>
            </a:extLst>
          </p:cNvPr>
          <p:cNvGrpSpPr/>
          <p:nvPr/>
        </p:nvGrpSpPr>
        <p:grpSpPr>
          <a:xfrm>
            <a:off x="326742" y="8784231"/>
            <a:ext cx="6251857" cy="548640"/>
            <a:chOff x="301343" y="6559999"/>
            <a:chExt cx="6197052" cy="760002"/>
          </a:xfrm>
        </p:grpSpPr>
        <p:sp>
          <p:nvSpPr>
            <p:cNvPr id="47" name="Rounded Rectangle 13">
              <a:extLst>
                <a:ext uri="{FF2B5EF4-FFF2-40B4-BE49-F238E27FC236}">
                  <a16:creationId xmlns:a16="http://schemas.microsoft.com/office/drawing/2014/main" id="{EF1A5517-58E1-609E-EF63-4D3286F83D38}"/>
                </a:ext>
              </a:extLst>
            </p:cNvPr>
            <p:cNvSpPr/>
            <p:nvPr/>
          </p:nvSpPr>
          <p:spPr>
            <a:xfrm rot="10800000">
              <a:off x="301343" y="6559999"/>
              <a:ext cx="6132814" cy="760000"/>
            </a:xfrm>
            <a:prstGeom prst="roundRect">
              <a:avLst>
                <a:gd name="adj" fmla="val 5722"/>
              </a:avLst>
            </a:prstGeom>
            <a:gradFill flip="none" rotWithShape="1">
              <a:gsLst>
                <a:gs pos="100000">
                  <a:srgbClr val="E1DCF7"/>
                </a:gs>
                <a:gs pos="0">
                  <a:srgbClr val="F3E4F9"/>
                </a:gs>
              </a:gsLst>
              <a:lin ang="10800000" scaled="1"/>
              <a:tileRect/>
            </a:gra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8" name="Group 47">
              <a:extLst>
                <a:ext uri="{FF2B5EF4-FFF2-40B4-BE49-F238E27FC236}">
                  <a16:creationId xmlns:a16="http://schemas.microsoft.com/office/drawing/2014/main" id="{6A72032B-F848-F6AB-C6EA-B98FDD4588E5}"/>
                </a:ext>
              </a:extLst>
            </p:cNvPr>
            <p:cNvGrpSpPr/>
            <p:nvPr/>
          </p:nvGrpSpPr>
          <p:grpSpPr>
            <a:xfrm>
              <a:off x="329883" y="6559999"/>
              <a:ext cx="6168512" cy="760002"/>
              <a:chOff x="329883" y="6267012"/>
              <a:chExt cx="6168512" cy="1279126"/>
            </a:xfrm>
            <a:noFill/>
          </p:grpSpPr>
          <p:sp>
            <p:nvSpPr>
              <p:cNvPr id="51" name="Rectangle 50">
                <a:extLst>
                  <a:ext uri="{FF2B5EF4-FFF2-40B4-BE49-F238E27FC236}">
                    <a16:creationId xmlns:a16="http://schemas.microsoft.com/office/drawing/2014/main" id="{01057DCE-33FE-25F6-6936-E4BDDC33DD99}"/>
                  </a:ext>
                </a:extLst>
              </p:cNvPr>
              <p:cNvSpPr/>
              <p:nvPr/>
            </p:nvSpPr>
            <p:spPr>
              <a:xfrm>
                <a:off x="329883" y="6267015"/>
                <a:ext cx="46355" cy="127912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DF847E41-B5CC-7FCE-899A-2AA3A1167E52}"/>
                  </a:ext>
                </a:extLst>
              </p:cNvPr>
              <p:cNvSpPr/>
              <p:nvPr/>
            </p:nvSpPr>
            <p:spPr>
              <a:xfrm>
                <a:off x="329883" y="6267012"/>
                <a:ext cx="6168512" cy="1279124"/>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pPr>
                  <a:lnSpc>
                    <a:spcPct val="110000"/>
                  </a:lnSpc>
                </a:pPr>
                <a:r>
                  <a:rPr lang="en-US" sz="1200" b="0" i="1" dirty="0">
                    <a:solidFill>
                      <a:srgbClr val="43224D"/>
                    </a:solidFill>
                    <a:latin typeface="Tenorite"/>
                  </a:rPr>
                  <a:t>The limit on AI value is no longer belief but proof. Talent, data and governance decide which firms can show results a buyer will pay for.</a:t>
                </a:r>
                <a:endParaRPr sz="1200" b="0" i="1" dirty="0">
                  <a:solidFill>
                    <a:srgbClr val="43224D"/>
                  </a:solidFill>
                  <a:latin typeface="Tenorite"/>
                </a:endParaRPr>
              </a:p>
            </p:txBody>
          </p:sp>
        </p:grpSp>
        <p:sp>
          <p:nvSpPr>
            <p:cNvPr id="49" name="Rounded Rectangle 13">
              <a:extLst>
                <a:ext uri="{FF2B5EF4-FFF2-40B4-BE49-F238E27FC236}">
                  <a16:creationId xmlns:a16="http://schemas.microsoft.com/office/drawing/2014/main" id="{4E8E6D00-A30D-FCDD-17EB-9E2860F250A5}"/>
                </a:ext>
              </a:extLst>
            </p:cNvPr>
            <p:cNvSpPr/>
            <p:nvPr/>
          </p:nvSpPr>
          <p:spPr>
            <a:xfrm rot="10800000">
              <a:off x="301343" y="6560000"/>
              <a:ext cx="117932" cy="760000"/>
            </a:xfrm>
            <a:prstGeom prst="roundRect">
              <a:avLst>
                <a:gd name="adj" fmla="val 49211"/>
              </a:avLst>
            </a:prstGeom>
            <a:solidFill>
              <a:schemeClr val="bg2"/>
            </a:soli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ounded Rectangle 13">
              <a:extLst>
                <a:ext uri="{FF2B5EF4-FFF2-40B4-BE49-F238E27FC236}">
                  <a16:creationId xmlns:a16="http://schemas.microsoft.com/office/drawing/2014/main" id="{3964B8E6-BD0B-2A2A-1742-EF22272300AA}"/>
                </a:ext>
              </a:extLst>
            </p:cNvPr>
            <p:cNvSpPr/>
            <p:nvPr/>
          </p:nvSpPr>
          <p:spPr>
            <a:xfrm rot="10800000">
              <a:off x="359605" y="6559999"/>
              <a:ext cx="117934" cy="760001"/>
            </a:xfrm>
            <a:prstGeom prst="roundRect">
              <a:avLst>
                <a:gd name="adj" fmla="val 0"/>
              </a:avLst>
            </a:prstGeom>
            <a:solidFill>
              <a:srgbClr val="F3E4F9"/>
            </a:soli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0" name="Group 59">
            <a:extLst>
              <a:ext uri="{FF2B5EF4-FFF2-40B4-BE49-F238E27FC236}">
                <a16:creationId xmlns:a16="http://schemas.microsoft.com/office/drawing/2014/main" id="{F580BC82-F196-E4E4-1E93-AA2AAED2EFC8}"/>
              </a:ext>
            </a:extLst>
          </p:cNvPr>
          <p:cNvGrpSpPr/>
          <p:nvPr/>
        </p:nvGrpSpPr>
        <p:grpSpPr>
          <a:xfrm>
            <a:off x="314325" y="3800616"/>
            <a:ext cx="6206472" cy="246956"/>
            <a:chOff x="314325" y="6731000"/>
            <a:chExt cx="6206472" cy="246956"/>
          </a:xfrm>
        </p:grpSpPr>
        <p:sp>
          <p:nvSpPr>
            <p:cNvPr id="61" name="TextBox 60">
              <a:extLst>
                <a:ext uri="{FF2B5EF4-FFF2-40B4-BE49-F238E27FC236}">
                  <a16:creationId xmlns:a16="http://schemas.microsoft.com/office/drawing/2014/main" id="{D7BE7D3A-FF04-B912-936E-3C2247ADA2B8}"/>
                </a:ext>
              </a:extLst>
            </p:cNvPr>
            <p:cNvSpPr txBox="1"/>
            <p:nvPr/>
          </p:nvSpPr>
          <p:spPr>
            <a:xfrm>
              <a:off x="322263" y="6747124"/>
              <a:ext cx="6180137" cy="230832"/>
            </a:xfrm>
            <a:prstGeom prst="rect">
              <a:avLst/>
            </a:prstGeom>
            <a:noFill/>
          </p:spPr>
          <p:txBody>
            <a:bodyPr wrap="square" lIns="0" rtlCol="0">
              <a:spAutoFit/>
            </a:bodyPr>
            <a:lstStyle/>
            <a:p>
              <a:pPr algn="l">
                <a:spcBef>
                  <a:spcPts val="800"/>
                </a:spcBef>
                <a:buClr>
                  <a:srgbClr val="E0044E"/>
                </a:buClr>
              </a:pPr>
              <a:r>
                <a:rPr lang="en-US" sz="900" i="1" dirty="0">
                  <a:latin typeface="Tenorite" panose="00000500000000000000" pitchFamily="2" charset="0"/>
                </a:rPr>
                <a:t>Source: AN FTI CONSULTING REPORT - </a:t>
              </a:r>
              <a:r>
                <a:rPr lang="it-IT" sz="900" i="1" dirty="0">
                  <a:latin typeface="Tenorite" panose="00000500000000000000" pitchFamily="2" charset="0"/>
                </a:rPr>
                <a:t>2026 Private Equity AI Radar</a:t>
              </a:r>
              <a:r>
                <a:rPr lang="en-US" sz="900" i="1" dirty="0">
                  <a:latin typeface="Tenorite" panose="00000500000000000000" pitchFamily="2" charset="0"/>
                </a:rPr>
                <a:t> Continued AI Acceleration and Impact</a:t>
              </a:r>
            </a:p>
          </p:txBody>
        </p:sp>
        <p:cxnSp>
          <p:nvCxnSpPr>
            <p:cNvPr id="62" name="Straight Connector 61">
              <a:extLst>
                <a:ext uri="{FF2B5EF4-FFF2-40B4-BE49-F238E27FC236}">
                  <a16:creationId xmlns:a16="http://schemas.microsoft.com/office/drawing/2014/main" id="{9F2C272D-7199-C3E6-04F6-6C029E61999F}"/>
                </a:ext>
              </a:extLst>
            </p:cNvPr>
            <p:cNvCxnSpPr/>
            <p:nvPr/>
          </p:nvCxnSpPr>
          <p:spPr>
            <a:xfrm>
              <a:off x="314325" y="6731000"/>
              <a:ext cx="620647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3" name="Sources"/>
          <p:cNvSpPr txBox="1"/>
          <p:nvPr/>
        </p:nvSpPr>
        <p:spPr>
          <a:xfrm>
            <a:off x="329883" y="9400000"/>
            <a:ext cx="5180000" cy="470000"/>
          </a:xfrm>
          <a:prstGeom prst="rect">
            <a:avLst/>
          </a:prstGeom>
          <a:noFill/>
        </p:spPr>
        <p:txBody>
          <a:bodyPr wrap="square" lIns="0" tIns="0" rIns="0" bIns="0" anchor="t">
            <a:noAutofit/>
          </a:bodyPr>
          <a:lstStyle/>
          <a:p>
            <a:pPr>
              <a:lnSpc>
                <a:spcPct val="100000"/>
              </a:lnSpc>
            </a:pPr>
            <a:r>
              <a:rPr lang="en-US" sz="700" b="1" i="1">
                <a:solidFill>
                  <a:srgbClr val="4C4C4D"/>
                </a:solidFill>
                <a:latin typeface="Tenorite"/>
              </a:rPr>
              <a:t>Sources: </a:t>
            </a:r>
            <a:r>
              <a:rPr lang="en-US" sz="700" i="1">
                <a:solidFill>
                  <a:srgbClr val="4C4C4D"/>
                </a:solidFill>
                <a:latin typeface="Tenorite"/>
              </a:rPr>
              <a:t>FTI Consulting, 2026 PE AI Radar; BCG, Digital First and AI Powered (2026); Grant Thornton, 2026 AI Impact Survey; Alvarez &amp; Marsal, NA Value Creation Report 2026.</a:t>
            </a:r>
          </a:p>
        </p:txBody>
      </p:sp>
    </p:spTree>
    <p:extLst>
      <p:ext uri="{BB962C8B-B14F-4D97-AF65-F5344CB8AC3E}">
        <p14:creationId xmlns:p14="http://schemas.microsoft.com/office/powerpoint/2010/main" val="479969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7203" y="313185"/>
            <a:ext cx="6169960" cy="609437"/>
          </a:xfrm>
          <a:prstGeom prst="rect">
            <a:avLst/>
          </a:prstGeom>
          <a:noFill/>
        </p:spPr>
        <p:txBody>
          <a:bodyPr wrap="square" lIns="0" tIns="0" rIns="0" bIns="0" anchor="ctr"/>
          <a:lstStyle/>
          <a:p>
            <a:pPr algn="l">
              <a:lnSpc>
                <a:spcPct val="100000"/>
              </a:lnSpc>
              <a:spcBef>
                <a:spcPts val="0"/>
              </a:spcBef>
            </a:pPr>
            <a:r>
              <a:rPr sz="2000" b="1" i="0" dirty="0">
                <a:solidFill>
                  <a:srgbClr val="43224D"/>
                </a:solidFill>
                <a:latin typeface="Georgia"/>
              </a:rPr>
              <a:t>From Pilot to Profit: How AI Becomes a Value Creation Engine</a:t>
            </a:r>
          </a:p>
        </p:txBody>
      </p:sp>
      <p:sp>
        <p:nvSpPr>
          <p:cNvPr id="3" name="TextBox 2"/>
          <p:cNvSpPr txBox="1"/>
          <p:nvPr/>
        </p:nvSpPr>
        <p:spPr>
          <a:xfrm>
            <a:off x="337203" y="1279468"/>
            <a:ext cx="6169960" cy="636364"/>
          </a:xfrm>
          <a:prstGeom prst="rect">
            <a:avLst/>
          </a:prstGeom>
          <a:noFill/>
        </p:spPr>
        <p:txBody>
          <a:bodyPr wrap="square" lIns="0" tIns="0" rIns="0" bIns="0" anchor="ctr"/>
          <a:lstStyle/>
          <a:p>
            <a:pPr algn="l">
              <a:lnSpc>
                <a:spcPct val="110000"/>
              </a:lnSpc>
              <a:spcBef>
                <a:spcPts val="0"/>
              </a:spcBef>
            </a:pPr>
            <a:r>
              <a:rPr sz="1000" b="0" i="0" dirty="0">
                <a:solidFill>
                  <a:srgbClr val="4C4C4D"/>
                </a:solidFill>
                <a:latin typeface="Tenorite"/>
              </a:rPr>
              <a:t>Four in ten portfolios delivered less than 75% of their value creation plan last </a:t>
            </a:r>
            <a:r>
              <a:rPr lang="en-US" sz="1000" b="0" i="0">
                <a:solidFill>
                  <a:srgbClr val="4C4C4D"/>
                </a:solidFill>
                <a:latin typeface="Tenorite"/>
              </a:rPr>
              <a:t>year</a:t>
            </a:r>
            <a:r>
              <a:rPr lang="en-US" sz="1000" b="0" i="0" dirty="0">
                <a:solidFill>
                  <a:srgbClr val="4C4C4D"/>
                </a:solidFill>
                <a:latin typeface="Tenorite"/>
              </a:rPr>
              <a:t>; </a:t>
            </a:r>
            <a:r>
              <a:rPr sz="1000" b="0" i="0" dirty="0">
                <a:solidFill>
                  <a:srgbClr val="4C4C4D"/>
                </a:solidFill>
                <a:latin typeface="Tenorite"/>
              </a:rPr>
              <a:t>execution, not strategy, is the gap. About 40% of funds now form a distinct high-performing group whose portfolios regularly beat the business case. What separates them is discipline: AI is planned, owned, measured and sold like any other value creation lever.</a:t>
            </a:r>
          </a:p>
        </p:txBody>
      </p:sp>
      <p:grpSp>
        <p:nvGrpSpPr>
          <p:cNvPr id="55" name="Group 54">
            <a:extLst>
              <a:ext uri="{FF2B5EF4-FFF2-40B4-BE49-F238E27FC236}">
                <a16:creationId xmlns:a16="http://schemas.microsoft.com/office/drawing/2014/main" id="{851E6130-5E93-8B6C-FA71-6AA9DAE4CE48}"/>
              </a:ext>
            </a:extLst>
          </p:cNvPr>
          <p:cNvGrpSpPr/>
          <p:nvPr/>
        </p:nvGrpSpPr>
        <p:grpSpPr>
          <a:xfrm>
            <a:off x="317500" y="1998760"/>
            <a:ext cx="6202363" cy="304800"/>
            <a:chOff x="304800" y="2024160"/>
            <a:chExt cx="6202363" cy="304800"/>
          </a:xfrm>
        </p:grpSpPr>
        <p:sp>
          <p:nvSpPr>
            <p:cNvPr id="4" name="Rectangle 3"/>
            <p:cNvSpPr/>
            <p:nvPr/>
          </p:nvSpPr>
          <p:spPr>
            <a:xfrm>
              <a:off x="381000" y="2039400"/>
              <a:ext cx="6126163" cy="274320"/>
            </a:xfrm>
            <a:prstGeom prst="rect">
              <a:avLst/>
            </a:prstGeom>
            <a:solidFill>
              <a:srgbClr val="43224D"/>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5" name="Rounded Rectangle 4"/>
            <p:cNvSpPr/>
            <p:nvPr/>
          </p:nvSpPr>
          <p:spPr>
            <a:xfrm>
              <a:off x="4656138" y="2039400"/>
              <a:ext cx="1851025" cy="274320"/>
            </a:xfrm>
            <a:prstGeom prst="roundRect">
              <a:avLst/>
            </a:prstGeom>
            <a:gradFill rotWithShape="1">
              <a:gsLst>
                <a:gs pos="0">
                  <a:srgbClr val="43224D"/>
                </a:gs>
                <a:gs pos="100000">
                  <a:srgbClr val="5E1A6E"/>
                </a:gs>
              </a:gsLst>
              <a:lin ang="0" scaled="0"/>
            </a:gra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6" name="TextBox 5"/>
            <p:cNvSpPr txBox="1"/>
            <p:nvPr/>
          </p:nvSpPr>
          <p:spPr>
            <a:xfrm>
              <a:off x="701000" y="2039400"/>
              <a:ext cx="5769960" cy="274320"/>
            </a:xfrm>
            <a:prstGeom prst="rect">
              <a:avLst/>
            </a:prstGeom>
            <a:noFill/>
          </p:spPr>
          <p:txBody>
            <a:bodyPr wrap="square" lIns="0" tIns="0" rIns="0" bIns="0" anchor="ctr"/>
            <a:lstStyle/>
            <a:p>
              <a:pPr algn="l">
                <a:spcBef>
                  <a:spcPts val="0"/>
                </a:spcBef>
              </a:pPr>
              <a:r>
                <a:rPr sz="1200" b="1" i="0" dirty="0">
                  <a:solidFill>
                    <a:srgbClr val="FFFFFF"/>
                  </a:solidFill>
                  <a:latin typeface="Tenorite"/>
                </a:rPr>
                <a:t>AI Across the Hold Period: What the Evidence Says at Each Stage</a:t>
              </a:r>
            </a:p>
          </p:txBody>
        </p:sp>
        <p:sp>
          <p:nvSpPr>
            <p:cNvPr id="7" name="Oval 6"/>
            <p:cNvSpPr/>
            <p:nvPr/>
          </p:nvSpPr>
          <p:spPr>
            <a:xfrm>
              <a:off x="304800" y="2024160"/>
              <a:ext cx="304800" cy="304800"/>
            </a:xfrm>
            <a:prstGeom prst="ellipse">
              <a:avLst/>
            </a:prstGeom>
            <a:solidFill>
              <a:srgbClr val="E0044E"/>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Bef>
                  <a:spcPts val="0"/>
                </a:spcBef>
              </a:pPr>
              <a:r>
                <a:rPr sz="1200" b="1" i="0" dirty="0">
                  <a:solidFill>
                    <a:srgbClr val="FFFFFF"/>
                  </a:solidFill>
                  <a:latin typeface="Tenorite"/>
                </a:rPr>
                <a:t>A</a:t>
              </a:r>
            </a:p>
          </p:txBody>
        </p:sp>
      </p:grpSp>
      <p:grpSp>
        <p:nvGrpSpPr>
          <p:cNvPr id="57" name="Group 56">
            <a:extLst>
              <a:ext uri="{FF2B5EF4-FFF2-40B4-BE49-F238E27FC236}">
                <a16:creationId xmlns:a16="http://schemas.microsoft.com/office/drawing/2014/main" id="{940D4F4B-DEE4-8BE2-D25C-D8D818EB3CA9}"/>
              </a:ext>
            </a:extLst>
          </p:cNvPr>
          <p:cNvGrpSpPr/>
          <p:nvPr/>
        </p:nvGrpSpPr>
        <p:grpSpPr>
          <a:xfrm>
            <a:off x="337203" y="2342920"/>
            <a:ext cx="6169960" cy="777240"/>
            <a:chOff x="337203" y="2393720"/>
            <a:chExt cx="6169960" cy="800000"/>
          </a:xfrm>
        </p:grpSpPr>
        <p:sp>
          <p:nvSpPr>
            <p:cNvPr id="8" name="Rounded Rectangle 7"/>
            <p:cNvSpPr/>
            <p:nvPr/>
          </p:nvSpPr>
          <p:spPr>
            <a:xfrm>
              <a:off x="337203" y="2393720"/>
              <a:ext cx="6169960" cy="800000"/>
            </a:xfrm>
            <a:prstGeom prst="roundRect">
              <a:avLst>
                <a:gd name="adj" fmla="val 6858"/>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9" name="Rounded Rectangle 8"/>
            <p:cNvSpPr/>
            <p:nvPr/>
          </p:nvSpPr>
          <p:spPr>
            <a:xfrm>
              <a:off x="339102" y="2393720"/>
              <a:ext cx="743802" cy="800000"/>
            </a:xfrm>
            <a:prstGeom prst="roundRect">
              <a:avLst>
                <a:gd name="adj" fmla="val 6096"/>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10" name="Rectangle 9"/>
            <p:cNvSpPr/>
            <p:nvPr/>
          </p:nvSpPr>
          <p:spPr>
            <a:xfrm>
              <a:off x="750053" y="2393720"/>
              <a:ext cx="371901" cy="800000"/>
            </a:xfrm>
            <a:prstGeom prst="rect">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11" name="Rectangle 10"/>
            <p:cNvSpPr/>
            <p:nvPr/>
          </p:nvSpPr>
          <p:spPr>
            <a:xfrm>
              <a:off x="339102" y="2393720"/>
              <a:ext cx="743802" cy="800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Bef>
                  <a:spcPts val="0"/>
                </a:spcBef>
              </a:pPr>
              <a:r>
                <a:rPr sz="1000" b="1" i="0">
                  <a:solidFill>
                    <a:srgbClr val="FFFFFF"/>
                  </a:solidFill>
                  <a:latin typeface="Tenorite"/>
                </a:rPr>
                <a:t>YEAR 1</a:t>
              </a:r>
            </a:p>
          </p:txBody>
        </p:sp>
        <p:sp>
          <p:nvSpPr>
            <p:cNvPr id="12" name="TextBox 11"/>
            <p:cNvSpPr txBox="1"/>
            <p:nvPr/>
          </p:nvSpPr>
          <p:spPr>
            <a:xfrm>
              <a:off x="1194803" y="2393720"/>
              <a:ext cx="5303520" cy="800000"/>
            </a:xfrm>
            <a:prstGeom prst="rect">
              <a:avLst/>
            </a:prstGeom>
            <a:noFill/>
          </p:spPr>
          <p:txBody>
            <a:bodyPr wrap="square" lIns="0" tIns="0" rIns="0" bIns="0" anchor="ctr"/>
            <a:lstStyle/>
            <a:p>
              <a:pPr algn="l">
                <a:lnSpc>
                  <a:spcPct val="110000"/>
                </a:lnSpc>
                <a:spcBef>
                  <a:spcPts val="0"/>
                </a:spcBef>
              </a:pPr>
              <a:r>
                <a:rPr sz="1000" b="1" i="0">
                  <a:solidFill>
                    <a:srgbClr val="4C4C4D"/>
                  </a:solidFill>
                  <a:latin typeface="Tenorite"/>
                </a:rPr>
                <a:t>Find the value:</a:t>
              </a:r>
              <a:r>
                <a:rPr sz="1000" b="0" i="0">
                  <a:solidFill>
                    <a:srgbClr val="4C4C4D"/>
                  </a:solidFill>
                  <a:latin typeface="Tenorite"/>
                </a:rPr>
                <a:t> Build AI into the value creation plan before close, not after. Map which of the five levers AI can move in this business and fix the data behind them first. Handing out AI licenses saves time but rarely reaches the P&amp;L.</a:t>
              </a:r>
            </a:p>
            <a:p>
              <a:pPr algn="l">
                <a:lnSpc>
                  <a:spcPct val="110000"/>
                </a:lnSpc>
                <a:spcBef>
                  <a:spcPts val="300"/>
                </a:spcBef>
              </a:pPr>
              <a:r>
                <a:rPr sz="1000" b="1" i="0">
                  <a:solidFill>
                    <a:srgbClr val="E0044E"/>
                  </a:solidFill>
                  <a:latin typeface="Tenorite"/>
                </a:rPr>
                <a:t>Evidence:</a:t>
              </a:r>
              <a:r>
                <a:rPr sz="1000" b="0" i="0">
                  <a:solidFill>
                    <a:srgbClr val="4C4C4D"/>
                  </a:solidFill>
                  <a:latin typeface="Tenorite"/>
                </a:rPr>
                <a:t> </a:t>
              </a:r>
              <a:r>
                <a:rPr sz="1000" b="1" i="0">
                  <a:solidFill>
                    <a:srgbClr val="4C4C4D"/>
                  </a:solidFill>
                  <a:latin typeface="Tenorite"/>
                </a:rPr>
                <a:t>Only 23% plan value creation pre-LOI, yet 84% say earlier helps</a:t>
              </a:r>
            </a:p>
          </p:txBody>
        </p:sp>
      </p:grpSp>
      <p:grpSp>
        <p:nvGrpSpPr>
          <p:cNvPr id="58" name="Group 57">
            <a:extLst>
              <a:ext uri="{FF2B5EF4-FFF2-40B4-BE49-F238E27FC236}">
                <a16:creationId xmlns:a16="http://schemas.microsoft.com/office/drawing/2014/main" id="{5F07B71E-7EEF-34F3-B3E5-D33807928351}"/>
              </a:ext>
            </a:extLst>
          </p:cNvPr>
          <p:cNvGrpSpPr/>
          <p:nvPr/>
        </p:nvGrpSpPr>
        <p:grpSpPr>
          <a:xfrm>
            <a:off x="337203" y="3183870"/>
            <a:ext cx="6169960" cy="777240"/>
            <a:chOff x="337203" y="3253720"/>
            <a:chExt cx="6169960" cy="800000"/>
          </a:xfrm>
        </p:grpSpPr>
        <p:sp>
          <p:nvSpPr>
            <p:cNvPr id="13" name="Rounded Rectangle 12"/>
            <p:cNvSpPr/>
            <p:nvPr/>
          </p:nvSpPr>
          <p:spPr>
            <a:xfrm>
              <a:off x="337203" y="3253720"/>
              <a:ext cx="6169960" cy="800000"/>
            </a:xfrm>
            <a:prstGeom prst="roundRect">
              <a:avLst>
                <a:gd name="adj" fmla="val 6858"/>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14" name="Rounded Rectangle 13"/>
            <p:cNvSpPr/>
            <p:nvPr/>
          </p:nvSpPr>
          <p:spPr>
            <a:xfrm>
              <a:off x="339102" y="3253720"/>
              <a:ext cx="743802" cy="800000"/>
            </a:xfrm>
            <a:prstGeom prst="roundRect">
              <a:avLst>
                <a:gd name="adj" fmla="val 6096"/>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15" name="Rectangle 14"/>
            <p:cNvSpPr/>
            <p:nvPr/>
          </p:nvSpPr>
          <p:spPr>
            <a:xfrm>
              <a:off x="750053" y="3253720"/>
              <a:ext cx="371901" cy="800000"/>
            </a:xfrm>
            <a:prstGeom prst="rect">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16" name="Rectangle 15"/>
            <p:cNvSpPr/>
            <p:nvPr/>
          </p:nvSpPr>
          <p:spPr>
            <a:xfrm>
              <a:off x="339102" y="3253720"/>
              <a:ext cx="743802" cy="800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Bef>
                  <a:spcPts val="0"/>
                </a:spcBef>
              </a:pPr>
              <a:r>
                <a:rPr sz="1000" b="1" i="0">
                  <a:solidFill>
                    <a:srgbClr val="FFFFFF"/>
                  </a:solidFill>
                  <a:latin typeface="Tenorite"/>
                </a:rPr>
                <a:t>YEARS 2–4</a:t>
              </a:r>
            </a:p>
          </p:txBody>
        </p:sp>
        <p:sp>
          <p:nvSpPr>
            <p:cNvPr id="17" name="TextBox 16"/>
            <p:cNvSpPr txBox="1"/>
            <p:nvPr/>
          </p:nvSpPr>
          <p:spPr>
            <a:xfrm>
              <a:off x="1194803" y="3253720"/>
              <a:ext cx="5303520" cy="800000"/>
            </a:xfrm>
            <a:prstGeom prst="rect">
              <a:avLst/>
            </a:prstGeom>
            <a:noFill/>
          </p:spPr>
          <p:txBody>
            <a:bodyPr wrap="square" lIns="0" tIns="0" rIns="0" bIns="0" anchor="ctr"/>
            <a:lstStyle/>
            <a:p>
              <a:pPr algn="l">
                <a:lnSpc>
                  <a:spcPct val="110000"/>
                </a:lnSpc>
                <a:spcBef>
                  <a:spcPts val="0"/>
                </a:spcBef>
              </a:pPr>
              <a:r>
                <a:rPr sz="1000" b="1" i="0">
                  <a:solidFill>
                    <a:srgbClr val="4C4C4D"/>
                  </a:solidFill>
                  <a:latin typeface="Tenorite"/>
                </a:rPr>
                <a:t>Build the EBITDA:</a:t>
              </a:r>
              <a:r>
                <a:rPr sz="1000" b="0" i="0">
                  <a:solidFill>
                    <a:srgbClr val="4C4C4D"/>
                  </a:solidFill>
                  <a:latin typeface="Tenorite"/>
                </a:rPr>
                <a:t> Redesign the workflows behind the biggest levers (pricing, service, forecasting, purchasing) rather than layering tools on top. AI built across functions delivers ~2x ROIC, and value arrives 40% faster on mature digital foundations.</a:t>
              </a:r>
            </a:p>
            <a:p>
              <a:pPr algn="l">
                <a:lnSpc>
                  <a:spcPct val="110000"/>
                </a:lnSpc>
                <a:spcBef>
                  <a:spcPts val="300"/>
                </a:spcBef>
              </a:pPr>
              <a:r>
                <a:rPr sz="1000" b="1" i="0">
                  <a:solidFill>
                    <a:srgbClr val="E0044E"/>
                  </a:solidFill>
                  <a:latin typeface="Tenorite"/>
                </a:rPr>
                <a:t>Evidence:</a:t>
              </a:r>
              <a:r>
                <a:rPr sz="1000" b="0" i="0">
                  <a:solidFill>
                    <a:srgbClr val="4C4C4D"/>
                  </a:solidFill>
                  <a:latin typeface="Tenorite"/>
                </a:rPr>
                <a:t> </a:t>
              </a:r>
              <a:r>
                <a:rPr sz="1000" b="1" i="0">
                  <a:solidFill>
                    <a:srgbClr val="4C4C4D"/>
                  </a:solidFill>
                  <a:latin typeface="Tenorite"/>
                </a:rPr>
                <a:t>Revenue growth is the #1 shortfall in plans, cited by 50%</a:t>
              </a:r>
            </a:p>
          </p:txBody>
        </p:sp>
      </p:grpSp>
      <p:grpSp>
        <p:nvGrpSpPr>
          <p:cNvPr id="59" name="Group 58">
            <a:extLst>
              <a:ext uri="{FF2B5EF4-FFF2-40B4-BE49-F238E27FC236}">
                <a16:creationId xmlns:a16="http://schemas.microsoft.com/office/drawing/2014/main" id="{FA2FE5BA-6883-6493-4523-DDDF3F310030}"/>
              </a:ext>
            </a:extLst>
          </p:cNvPr>
          <p:cNvGrpSpPr/>
          <p:nvPr/>
        </p:nvGrpSpPr>
        <p:grpSpPr>
          <a:xfrm>
            <a:off x="337203" y="4031170"/>
            <a:ext cx="6169960" cy="777240"/>
            <a:chOff x="337203" y="4113720"/>
            <a:chExt cx="6169960" cy="800000"/>
          </a:xfrm>
        </p:grpSpPr>
        <p:sp>
          <p:nvSpPr>
            <p:cNvPr id="18" name="Rounded Rectangle 17"/>
            <p:cNvSpPr/>
            <p:nvPr/>
          </p:nvSpPr>
          <p:spPr>
            <a:xfrm>
              <a:off x="337203" y="4113720"/>
              <a:ext cx="6169960" cy="800000"/>
            </a:xfrm>
            <a:prstGeom prst="roundRect">
              <a:avLst>
                <a:gd name="adj" fmla="val 6858"/>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19" name="Rounded Rectangle 18"/>
            <p:cNvSpPr/>
            <p:nvPr/>
          </p:nvSpPr>
          <p:spPr>
            <a:xfrm>
              <a:off x="339102" y="4113720"/>
              <a:ext cx="743802" cy="800000"/>
            </a:xfrm>
            <a:prstGeom prst="roundRect">
              <a:avLst>
                <a:gd name="adj" fmla="val 6096"/>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20" name="Rectangle 19"/>
            <p:cNvSpPr/>
            <p:nvPr/>
          </p:nvSpPr>
          <p:spPr>
            <a:xfrm>
              <a:off x="750053" y="4113720"/>
              <a:ext cx="371901" cy="800000"/>
            </a:xfrm>
            <a:prstGeom prst="rect">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a:p>
          </p:txBody>
        </p:sp>
        <p:sp>
          <p:nvSpPr>
            <p:cNvPr id="21" name="Rectangle 20"/>
            <p:cNvSpPr/>
            <p:nvPr/>
          </p:nvSpPr>
          <p:spPr>
            <a:xfrm>
              <a:off x="339102" y="4113720"/>
              <a:ext cx="743802" cy="800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Bef>
                  <a:spcPts val="0"/>
                </a:spcBef>
              </a:pPr>
              <a:r>
                <a:rPr sz="1000" b="1" i="0">
                  <a:solidFill>
                    <a:srgbClr val="FFFFFF"/>
                  </a:solidFill>
                  <a:latin typeface="Tenorite"/>
                </a:rPr>
                <a:t>PRE-EXIT</a:t>
              </a:r>
            </a:p>
          </p:txBody>
        </p:sp>
        <p:sp>
          <p:nvSpPr>
            <p:cNvPr id="22" name="TextBox 21"/>
            <p:cNvSpPr txBox="1"/>
            <p:nvPr/>
          </p:nvSpPr>
          <p:spPr>
            <a:xfrm>
              <a:off x="1194803" y="4113720"/>
              <a:ext cx="5303520" cy="800000"/>
            </a:xfrm>
            <a:prstGeom prst="rect">
              <a:avLst/>
            </a:prstGeom>
            <a:noFill/>
          </p:spPr>
          <p:txBody>
            <a:bodyPr wrap="square" lIns="0" tIns="0" rIns="0" bIns="0" anchor="ctr"/>
            <a:lstStyle/>
            <a:p>
              <a:pPr algn="l">
                <a:lnSpc>
                  <a:spcPct val="110000"/>
                </a:lnSpc>
                <a:spcBef>
                  <a:spcPts val="0"/>
                </a:spcBef>
              </a:pPr>
              <a:r>
                <a:rPr sz="1000" b="1" i="0">
                  <a:solidFill>
                    <a:srgbClr val="4C4C4D"/>
                  </a:solidFill>
                  <a:latin typeface="Tenorite"/>
                </a:rPr>
                <a:t>Prove it and sell it:</a:t>
              </a:r>
              <a:r>
                <a:rPr sz="1000" b="0" i="0">
                  <a:solidFill>
                    <a:srgbClr val="4C4C4D"/>
                  </a:solidFill>
                  <a:latin typeface="Tenorite"/>
                </a:rPr>
                <a:t> Buyers now assess AI adoption and disruption exposure in diligence. Present measured, company-by-company results and a clean governance record. Hg’s recent exits show product-embedded AI attracting stronger buyer interest.</a:t>
              </a:r>
            </a:p>
            <a:p>
              <a:pPr algn="l">
                <a:lnSpc>
                  <a:spcPct val="110000"/>
                </a:lnSpc>
                <a:spcBef>
                  <a:spcPts val="300"/>
                </a:spcBef>
              </a:pPr>
              <a:r>
                <a:rPr sz="1000" b="1" i="0">
                  <a:solidFill>
                    <a:srgbClr val="E0044E"/>
                  </a:solidFill>
                  <a:latin typeface="Tenorite"/>
                </a:rPr>
                <a:t>Evidence:</a:t>
              </a:r>
              <a:r>
                <a:rPr sz="1000" b="0" i="0">
                  <a:solidFill>
                    <a:srgbClr val="4C4C4D"/>
                  </a:solidFill>
                  <a:latin typeface="Tenorite"/>
                </a:rPr>
                <a:t> </a:t>
              </a:r>
              <a:r>
                <a:rPr sz="1000" b="1" i="0">
                  <a:solidFill>
                    <a:srgbClr val="4C4C4D"/>
                  </a:solidFill>
                  <a:latin typeface="Tenorite"/>
                </a:rPr>
                <a:t>40% saw a 5%+ valuation cut when digital maturity lagged</a:t>
              </a:r>
            </a:p>
          </p:txBody>
        </p:sp>
      </p:grpSp>
      <p:grpSp>
        <p:nvGrpSpPr>
          <p:cNvPr id="56" name="Group 55">
            <a:extLst>
              <a:ext uri="{FF2B5EF4-FFF2-40B4-BE49-F238E27FC236}">
                <a16:creationId xmlns:a16="http://schemas.microsoft.com/office/drawing/2014/main" id="{9A44CA8F-4714-FC08-2DFE-EDF3DD8FDD85}"/>
              </a:ext>
            </a:extLst>
          </p:cNvPr>
          <p:cNvGrpSpPr/>
          <p:nvPr/>
        </p:nvGrpSpPr>
        <p:grpSpPr>
          <a:xfrm>
            <a:off x="317500" y="4916880"/>
            <a:ext cx="6202363" cy="304800"/>
            <a:chOff x="304800" y="5018480"/>
            <a:chExt cx="6202363" cy="304800"/>
          </a:xfrm>
        </p:grpSpPr>
        <p:sp>
          <p:nvSpPr>
            <p:cNvPr id="23" name="Rectangle 22"/>
            <p:cNvSpPr/>
            <p:nvPr/>
          </p:nvSpPr>
          <p:spPr>
            <a:xfrm>
              <a:off x="381000" y="5033720"/>
              <a:ext cx="6126163" cy="274320"/>
            </a:xfrm>
            <a:prstGeom prst="rect">
              <a:avLst/>
            </a:prstGeom>
            <a:solidFill>
              <a:srgbClr val="43224D"/>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24" name="Rounded Rectangle 23"/>
            <p:cNvSpPr/>
            <p:nvPr/>
          </p:nvSpPr>
          <p:spPr>
            <a:xfrm>
              <a:off x="4656138" y="5033720"/>
              <a:ext cx="1851025" cy="274320"/>
            </a:xfrm>
            <a:prstGeom prst="roundRect">
              <a:avLst/>
            </a:prstGeom>
            <a:gradFill rotWithShape="1">
              <a:gsLst>
                <a:gs pos="0">
                  <a:srgbClr val="43224D"/>
                </a:gs>
                <a:gs pos="100000">
                  <a:srgbClr val="5E1A6E"/>
                </a:gs>
              </a:gsLst>
              <a:lin ang="0" scaled="0"/>
            </a:gra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25" name="TextBox 24"/>
            <p:cNvSpPr txBox="1"/>
            <p:nvPr/>
          </p:nvSpPr>
          <p:spPr>
            <a:xfrm>
              <a:off x="701000" y="5033720"/>
              <a:ext cx="5769960" cy="274320"/>
            </a:xfrm>
            <a:prstGeom prst="rect">
              <a:avLst/>
            </a:prstGeom>
            <a:noFill/>
          </p:spPr>
          <p:txBody>
            <a:bodyPr wrap="square" lIns="0" tIns="0" rIns="0" bIns="0" anchor="ctr"/>
            <a:lstStyle/>
            <a:p>
              <a:pPr algn="l">
                <a:spcBef>
                  <a:spcPts val="0"/>
                </a:spcBef>
              </a:pPr>
              <a:r>
                <a:rPr sz="1200" b="1" i="0" dirty="0">
                  <a:solidFill>
                    <a:srgbClr val="FFFFFF"/>
                  </a:solidFill>
                  <a:latin typeface="Tenorite"/>
                </a:rPr>
                <a:t>Four Disciplines That Separate the Leaders</a:t>
              </a:r>
            </a:p>
          </p:txBody>
        </p:sp>
        <p:sp>
          <p:nvSpPr>
            <p:cNvPr id="26" name="Oval 25"/>
            <p:cNvSpPr/>
            <p:nvPr/>
          </p:nvSpPr>
          <p:spPr>
            <a:xfrm>
              <a:off x="304800" y="5018480"/>
              <a:ext cx="304800" cy="304800"/>
            </a:xfrm>
            <a:prstGeom prst="ellipse">
              <a:avLst/>
            </a:prstGeom>
            <a:solidFill>
              <a:srgbClr val="E0044E"/>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Bef>
                  <a:spcPts val="0"/>
                </a:spcBef>
              </a:pPr>
              <a:r>
                <a:rPr sz="1200" b="1" i="0" dirty="0">
                  <a:solidFill>
                    <a:srgbClr val="FFFFFF"/>
                  </a:solidFill>
                  <a:latin typeface="Tenorite"/>
                </a:rPr>
                <a:t>B</a:t>
              </a:r>
            </a:p>
          </p:txBody>
        </p:sp>
      </p:grpSp>
      <p:sp>
        <p:nvSpPr>
          <p:cNvPr id="27" name="Rounded Rectangle 26"/>
          <p:cNvSpPr/>
          <p:nvPr/>
        </p:nvSpPr>
        <p:spPr>
          <a:xfrm>
            <a:off x="337203" y="5261040"/>
            <a:ext cx="1188720" cy="240000"/>
          </a:xfrm>
          <a:prstGeom prst="roundRect">
            <a:avLst>
              <a:gd name="adj" fmla="val 18000"/>
            </a:avLst>
          </a:prstGeom>
          <a:solidFill>
            <a:srgbClr val="43224D"/>
          </a:solidFill>
          <a:ln>
            <a:no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Bef>
                <a:spcPts val="0"/>
              </a:spcBef>
            </a:pPr>
            <a:r>
              <a:rPr sz="1200" b="1" i="0" dirty="0">
                <a:solidFill>
                  <a:srgbClr val="FFFFFF"/>
                </a:solidFill>
                <a:latin typeface="Tenorite"/>
              </a:rPr>
              <a:t>DISCIPLINE</a:t>
            </a:r>
          </a:p>
        </p:txBody>
      </p:sp>
      <p:sp>
        <p:nvSpPr>
          <p:cNvPr id="28" name="Rounded Rectangle 27"/>
          <p:cNvSpPr/>
          <p:nvPr/>
        </p:nvSpPr>
        <p:spPr>
          <a:xfrm>
            <a:off x="1654633" y="5261040"/>
            <a:ext cx="3200400" cy="240000"/>
          </a:xfrm>
          <a:prstGeom prst="roundRect">
            <a:avLst>
              <a:gd name="adj" fmla="val 18000"/>
            </a:avLst>
          </a:prstGeom>
          <a:solidFill>
            <a:srgbClr val="43224D"/>
          </a:solidFill>
          <a:ln>
            <a:no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lnSpc>
                <a:spcPct val="110000"/>
              </a:lnSpc>
              <a:spcBef>
                <a:spcPts val="0"/>
              </a:spcBef>
            </a:pPr>
            <a:r>
              <a:rPr sz="1200" b="1" i="0" dirty="0">
                <a:solidFill>
                  <a:srgbClr val="FFFFFF"/>
                </a:solidFill>
                <a:latin typeface="Tenorite"/>
              </a:rPr>
              <a:t>WHAT LEADERS DO</a:t>
            </a:r>
          </a:p>
        </p:txBody>
      </p:sp>
      <p:sp>
        <p:nvSpPr>
          <p:cNvPr id="29" name="Rounded Rectangle 28"/>
          <p:cNvSpPr/>
          <p:nvPr/>
        </p:nvSpPr>
        <p:spPr>
          <a:xfrm>
            <a:off x="5007163" y="5261040"/>
            <a:ext cx="1500000" cy="240000"/>
          </a:xfrm>
          <a:prstGeom prst="roundRect">
            <a:avLst>
              <a:gd name="adj" fmla="val 18000"/>
            </a:avLst>
          </a:prstGeom>
          <a:solidFill>
            <a:srgbClr val="43224D"/>
          </a:solidFill>
          <a:ln>
            <a:no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Bef>
                <a:spcPts val="0"/>
              </a:spcBef>
            </a:pPr>
            <a:r>
              <a:rPr sz="1200" b="1" i="0" dirty="0">
                <a:solidFill>
                  <a:srgbClr val="FFFFFF"/>
                </a:solidFill>
                <a:latin typeface="Tenorite"/>
              </a:rPr>
              <a:t>EVIDENCE</a:t>
            </a:r>
          </a:p>
        </p:txBody>
      </p:sp>
      <p:grpSp>
        <p:nvGrpSpPr>
          <p:cNvPr id="60" name="Group 59">
            <a:extLst>
              <a:ext uri="{FF2B5EF4-FFF2-40B4-BE49-F238E27FC236}">
                <a16:creationId xmlns:a16="http://schemas.microsoft.com/office/drawing/2014/main" id="{9832410E-CB0C-CBBF-0692-BF66E3439111}"/>
              </a:ext>
            </a:extLst>
          </p:cNvPr>
          <p:cNvGrpSpPr/>
          <p:nvPr/>
        </p:nvGrpSpPr>
        <p:grpSpPr>
          <a:xfrm>
            <a:off x="335535" y="5561040"/>
            <a:ext cx="6171628" cy="777240"/>
            <a:chOff x="335535" y="5719790"/>
            <a:chExt cx="6171628" cy="640000"/>
          </a:xfrm>
        </p:grpSpPr>
        <p:sp>
          <p:nvSpPr>
            <p:cNvPr id="30" name="Rounded Rectangle 29"/>
            <p:cNvSpPr/>
            <p:nvPr/>
          </p:nvSpPr>
          <p:spPr>
            <a:xfrm>
              <a:off x="335535" y="5719790"/>
              <a:ext cx="1097280" cy="640000"/>
            </a:xfrm>
            <a:prstGeom prst="roundRect">
              <a:avLst>
                <a:gd name="adj" fmla="val 10000"/>
              </a:avLst>
            </a:prstGeom>
            <a:gradFill rotWithShape="1">
              <a:gsLst>
                <a:gs pos="0">
                  <a:srgbClr val="F3E4F9"/>
                </a:gs>
                <a:gs pos="100000">
                  <a:srgbClr val="E1DCF7"/>
                </a:gs>
              </a:gsLst>
              <a:lin ang="0" scaled="0"/>
            </a:gradFill>
            <a:ln>
              <a:no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spcBef>
                  <a:spcPts val="0"/>
                </a:spcBef>
              </a:pPr>
              <a:r>
                <a:rPr sz="1400" b="1" i="0">
                  <a:solidFill>
                    <a:srgbClr val="E0044E"/>
                  </a:solidFill>
                  <a:latin typeface="Tenorite"/>
                </a:rPr>
                <a:t>1</a:t>
              </a:r>
            </a:p>
            <a:p>
              <a:pPr algn="ctr">
                <a:lnSpc>
                  <a:spcPct val="95000"/>
                </a:lnSpc>
                <a:spcBef>
                  <a:spcPts val="100"/>
                </a:spcBef>
              </a:pPr>
              <a:r>
                <a:rPr sz="1000" b="1" i="0">
                  <a:solidFill>
                    <a:srgbClr val="43224D"/>
                  </a:solidFill>
                  <a:latin typeface="Tenorite"/>
                </a:rPr>
                <a:t>Underwrite AI like any other lever</a:t>
              </a:r>
            </a:p>
          </p:txBody>
        </p:sp>
        <p:sp>
          <p:nvSpPr>
            <p:cNvPr id="31" name="Rounded Rectangle 30"/>
            <p:cNvSpPr/>
            <p:nvPr/>
          </p:nvSpPr>
          <p:spPr>
            <a:xfrm>
              <a:off x="1644473" y="5719790"/>
              <a:ext cx="3200400" cy="64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lnSpc>
                  <a:spcPct val="110000"/>
                </a:lnSpc>
                <a:spcBef>
                  <a:spcPts val="0"/>
                </a:spcBef>
              </a:pPr>
              <a:r>
                <a:rPr sz="1000" b="0" i="0">
                  <a:solidFill>
                    <a:srgbClr val="4C4C4D"/>
                  </a:solidFill>
                  <a:latin typeface="Tenorite"/>
                </a:rPr>
                <a:t>Every AI initiative carries an EBITDA, revenue or cash target in the value creation plan, reviewed at the board. Vista requires quantified AI goals in each portco’s annual plan.</a:t>
              </a:r>
            </a:p>
          </p:txBody>
        </p:sp>
        <p:sp>
          <p:nvSpPr>
            <p:cNvPr id="32" name="Rounded Rectangle 31"/>
            <p:cNvSpPr/>
            <p:nvPr/>
          </p:nvSpPr>
          <p:spPr>
            <a:xfrm>
              <a:off x="5007163" y="5719790"/>
              <a:ext cx="1500000" cy="64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spcBef>
                  <a:spcPts val="0"/>
                </a:spcBef>
              </a:pPr>
              <a:r>
                <a:rPr sz="1400" b="1" i="0">
                  <a:solidFill>
                    <a:srgbClr val="E0044E"/>
                  </a:solidFill>
                  <a:latin typeface="Tenorite"/>
                </a:rPr>
                <a:t>&lt;15%</a:t>
              </a:r>
            </a:p>
            <a:p>
              <a:pPr algn="ctr">
                <a:lnSpc>
                  <a:spcPct val="95000"/>
                </a:lnSpc>
                <a:spcBef>
                  <a:spcPts val="100"/>
                </a:spcBef>
              </a:pPr>
              <a:r>
                <a:rPr sz="900" b="0" i="0">
                  <a:solidFill>
                    <a:srgbClr val="4C4C4D"/>
                  </a:solidFill>
                  <a:latin typeface="Tenorite"/>
                </a:rPr>
                <a:t>of portcos formally track AI’s EBIT or revenue impact</a:t>
              </a:r>
            </a:p>
          </p:txBody>
        </p:sp>
      </p:grpSp>
      <p:grpSp>
        <p:nvGrpSpPr>
          <p:cNvPr id="61" name="Group 60">
            <a:extLst>
              <a:ext uri="{FF2B5EF4-FFF2-40B4-BE49-F238E27FC236}">
                <a16:creationId xmlns:a16="http://schemas.microsoft.com/office/drawing/2014/main" id="{1CF17B58-5659-5B38-C462-0D0569213637}"/>
              </a:ext>
            </a:extLst>
          </p:cNvPr>
          <p:cNvGrpSpPr/>
          <p:nvPr/>
        </p:nvGrpSpPr>
        <p:grpSpPr>
          <a:xfrm>
            <a:off x="335535" y="6392273"/>
            <a:ext cx="6171628" cy="777240"/>
            <a:chOff x="335535" y="6419790"/>
            <a:chExt cx="6171628" cy="640000"/>
          </a:xfrm>
        </p:grpSpPr>
        <p:sp>
          <p:nvSpPr>
            <p:cNvPr id="33" name="Rounded Rectangle 32"/>
            <p:cNvSpPr/>
            <p:nvPr/>
          </p:nvSpPr>
          <p:spPr>
            <a:xfrm>
              <a:off x="335535" y="6419790"/>
              <a:ext cx="1097280" cy="640000"/>
            </a:xfrm>
            <a:prstGeom prst="roundRect">
              <a:avLst>
                <a:gd name="adj" fmla="val 10000"/>
              </a:avLst>
            </a:prstGeom>
            <a:gradFill rotWithShape="1">
              <a:gsLst>
                <a:gs pos="0">
                  <a:srgbClr val="F3E4F9"/>
                </a:gs>
                <a:gs pos="100000">
                  <a:srgbClr val="E1DCF7"/>
                </a:gs>
              </a:gsLst>
              <a:lin ang="0" scaled="0"/>
            </a:gradFill>
            <a:ln>
              <a:no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spcBef>
                  <a:spcPts val="0"/>
                </a:spcBef>
              </a:pPr>
              <a:r>
                <a:rPr sz="1400" b="1" i="0">
                  <a:solidFill>
                    <a:srgbClr val="E0044E"/>
                  </a:solidFill>
                  <a:latin typeface="Tenorite"/>
                </a:rPr>
                <a:t>2</a:t>
              </a:r>
            </a:p>
            <a:p>
              <a:pPr algn="ctr">
                <a:lnSpc>
                  <a:spcPct val="95000"/>
                </a:lnSpc>
                <a:spcBef>
                  <a:spcPts val="100"/>
                </a:spcBef>
              </a:pPr>
              <a:r>
                <a:rPr sz="1000" b="1" i="0">
                  <a:solidFill>
                    <a:srgbClr val="43224D"/>
                  </a:solidFill>
                  <a:latin typeface="Tenorite"/>
                </a:rPr>
                <a:t>Make management accountable</a:t>
              </a:r>
            </a:p>
          </p:txBody>
        </p:sp>
        <p:sp>
          <p:nvSpPr>
            <p:cNvPr id="34" name="Rounded Rectangle 33"/>
            <p:cNvSpPr/>
            <p:nvPr/>
          </p:nvSpPr>
          <p:spPr>
            <a:xfrm>
              <a:off x="1649553" y="6419790"/>
              <a:ext cx="3200400" cy="64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lnSpc>
                  <a:spcPct val="110000"/>
                </a:lnSpc>
                <a:spcBef>
                  <a:spcPts val="0"/>
                </a:spcBef>
              </a:pPr>
              <a:r>
                <a:rPr sz="1000" b="0" i="0">
                  <a:solidFill>
                    <a:srgbClr val="4C4C4D"/>
                  </a:solidFill>
                  <a:latin typeface="Tenorite"/>
                </a:rPr>
                <a:t>A named leader at each portco owns every use case, with a target and a deadline. Workflows are redesigned, because tools alone rarely reach the P&amp;L.</a:t>
              </a:r>
            </a:p>
          </p:txBody>
        </p:sp>
        <p:sp>
          <p:nvSpPr>
            <p:cNvPr id="35" name="Rounded Rectangle 34"/>
            <p:cNvSpPr/>
            <p:nvPr/>
          </p:nvSpPr>
          <p:spPr>
            <a:xfrm>
              <a:off x="5007163" y="6419790"/>
              <a:ext cx="1500000" cy="64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spcBef>
                  <a:spcPts val="0"/>
                </a:spcBef>
              </a:pPr>
              <a:r>
                <a:rPr sz="1400" b="1" i="0">
                  <a:solidFill>
                    <a:srgbClr val="E0044E"/>
                  </a:solidFill>
                  <a:latin typeface="Tenorite"/>
                </a:rPr>
                <a:t>65%</a:t>
              </a:r>
            </a:p>
            <a:p>
              <a:pPr algn="ctr">
                <a:lnSpc>
                  <a:spcPct val="95000"/>
                </a:lnSpc>
                <a:spcBef>
                  <a:spcPts val="100"/>
                </a:spcBef>
              </a:pPr>
              <a:r>
                <a:rPr sz="900" b="0" i="0">
                  <a:solidFill>
                    <a:srgbClr val="4C4C4D"/>
                  </a:solidFill>
                  <a:latin typeface="Tenorite"/>
                </a:rPr>
                <a:t>of transformation blockers are organizational</a:t>
              </a:r>
            </a:p>
          </p:txBody>
        </p:sp>
      </p:grpSp>
      <p:grpSp>
        <p:nvGrpSpPr>
          <p:cNvPr id="62" name="Group 61">
            <a:extLst>
              <a:ext uri="{FF2B5EF4-FFF2-40B4-BE49-F238E27FC236}">
                <a16:creationId xmlns:a16="http://schemas.microsoft.com/office/drawing/2014/main" id="{335A1FFE-9BBB-DB62-6DFA-9BC50609A107}"/>
              </a:ext>
            </a:extLst>
          </p:cNvPr>
          <p:cNvGrpSpPr/>
          <p:nvPr/>
        </p:nvGrpSpPr>
        <p:grpSpPr>
          <a:xfrm>
            <a:off x="335535" y="7223506"/>
            <a:ext cx="6171628" cy="777240"/>
            <a:chOff x="335535" y="7119790"/>
            <a:chExt cx="6171628" cy="640000"/>
          </a:xfrm>
        </p:grpSpPr>
        <p:sp>
          <p:nvSpPr>
            <p:cNvPr id="36" name="Rounded Rectangle 35"/>
            <p:cNvSpPr/>
            <p:nvPr/>
          </p:nvSpPr>
          <p:spPr>
            <a:xfrm>
              <a:off x="335535" y="7119790"/>
              <a:ext cx="1097280" cy="640000"/>
            </a:xfrm>
            <a:prstGeom prst="roundRect">
              <a:avLst>
                <a:gd name="adj" fmla="val 10000"/>
              </a:avLst>
            </a:prstGeom>
            <a:gradFill rotWithShape="1">
              <a:gsLst>
                <a:gs pos="0">
                  <a:srgbClr val="F3E4F9"/>
                </a:gs>
                <a:gs pos="100000">
                  <a:srgbClr val="E1DCF7"/>
                </a:gs>
              </a:gsLst>
              <a:lin ang="0" scaled="0"/>
            </a:gradFill>
            <a:ln>
              <a:no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spcBef>
                  <a:spcPts val="0"/>
                </a:spcBef>
              </a:pPr>
              <a:r>
                <a:rPr sz="1400" b="1" i="0">
                  <a:solidFill>
                    <a:srgbClr val="E0044E"/>
                  </a:solidFill>
                  <a:latin typeface="Tenorite"/>
                </a:rPr>
                <a:t>3</a:t>
              </a:r>
            </a:p>
            <a:p>
              <a:pPr algn="ctr">
                <a:lnSpc>
                  <a:spcPct val="95000"/>
                </a:lnSpc>
                <a:spcBef>
                  <a:spcPts val="100"/>
                </a:spcBef>
              </a:pPr>
              <a:r>
                <a:rPr sz="1000" b="1" i="0">
                  <a:solidFill>
                    <a:srgbClr val="43224D"/>
                  </a:solidFill>
                  <a:latin typeface="Tenorite"/>
                </a:rPr>
                <a:t>Build once, deploy everywhere</a:t>
              </a:r>
            </a:p>
          </p:txBody>
        </p:sp>
        <p:sp>
          <p:nvSpPr>
            <p:cNvPr id="37" name="Rounded Rectangle 36"/>
            <p:cNvSpPr/>
            <p:nvPr/>
          </p:nvSpPr>
          <p:spPr>
            <a:xfrm>
              <a:off x="1649553" y="7119790"/>
              <a:ext cx="3200400" cy="64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lnSpc>
                  <a:spcPct val="110000"/>
                </a:lnSpc>
                <a:spcBef>
                  <a:spcPts val="0"/>
                </a:spcBef>
              </a:pPr>
              <a:r>
                <a:rPr sz="1000" b="0" i="0">
                  <a:solidFill>
                    <a:srgbClr val="4C4C4D"/>
                  </a:solidFill>
                  <a:latin typeface="Tenorite"/>
                </a:rPr>
                <a:t>AI talent, models and vendors are centralized at fund level and playbooks reused. Hg runs 1,600+ AI projects across its portfolio; EQT and Thoma Bravo share one platform each.</a:t>
              </a:r>
            </a:p>
          </p:txBody>
        </p:sp>
        <p:sp>
          <p:nvSpPr>
            <p:cNvPr id="38" name="Rounded Rectangle 37"/>
            <p:cNvSpPr/>
            <p:nvPr/>
          </p:nvSpPr>
          <p:spPr>
            <a:xfrm>
              <a:off x="5007163" y="7119790"/>
              <a:ext cx="1500000" cy="64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spcBef>
                  <a:spcPts val="0"/>
                </a:spcBef>
              </a:pPr>
              <a:r>
                <a:rPr sz="1400" b="1" i="0">
                  <a:solidFill>
                    <a:srgbClr val="E0044E"/>
                  </a:solidFill>
                  <a:latin typeface="Tenorite"/>
                </a:rPr>
                <a:t>43% vs 22%</a:t>
              </a:r>
            </a:p>
            <a:p>
              <a:pPr algn="ctr">
                <a:lnSpc>
                  <a:spcPct val="95000"/>
                </a:lnSpc>
                <a:spcBef>
                  <a:spcPts val="100"/>
                </a:spcBef>
              </a:pPr>
              <a:r>
                <a:rPr sz="900" b="0" i="0">
                  <a:solidFill>
                    <a:srgbClr val="4C4C4D"/>
                  </a:solidFill>
                  <a:latin typeface="Tenorite"/>
                </a:rPr>
                <a:t>centralize AI vs. have fully standardized playbooks</a:t>
              </a:r>
            </a:p>
          </p:txBody>
        </p:sp>
      </p:grpSp>
      <p:grpSp>
        <p:nvGrpSpPr>
          <p:cNvPr id="63" name="Group 62">
            <a:extLst>
              <a:ext uri="{FF2B5EF4-FFF2-40B4-BE49-F238E27FC236}">
                <a16:creationId xmlns:a16="http://schemas.microsoft.com/office/drawing/2014/main" id="{9F39BF92-DCB8-1D58-E5EF-396258166F1D}"/>
              </a:ext>
            </a:extLst>
          </p:cNvPr>
          <p:cNvGrpSpPr/>
          <p:nvPr/>
        </p:nvGrpSpPr>
        <p:grpSpPr>
          <a:xfrm>
            <a:off x="335535" y="8054740"/>
            <a:ext cx="6171628" cy="685800"/>
            <a:chOff x="335535" y="7819790"/>
            <a:chExt cx="6171628" cy="640000"/>
          </a:xfrm>
        </p:grpSpPr>
        <p:sp>
          <p:nvSpPr>
            <p:cNvPr id="39" name="Rounded Rectangle 38"/>
            <p:cNvSpPr/>
            <p:nvPr/>
          </p:nvSpPr>
          <p:spPr>
            <a:xfrm>
              <a:off x="335535" y="7819790"/>
              <a:ext cx="1097280" cy="640000"/>
            </a:xfrm>
            <a:prstGeom prst="roundRect">
              <a:avLst>
                <a:gd name="adj" fmla="val 10000"/>
              </a:avLst>
            </a:prstGeom>
            <a:gradFill rotWithShape="1">
              <a:gsLst>
                <a:gs pos="0">
                  <a:srgbClr val="F3E4F9"/>
                </a:gs>
                <a:gs pos="100000">
                  <a:srgbClr val="E1DCF7"/>
                </a:gs>
              </a:gsLst>
              <a:lin ang="0" scaled="0"/>
            </a:gradFill>
            <a:ln>
              <a:no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spcBef>
                  <a:spcPts val="0"/>
                </a:spcBef>
              </a:pPr>
              <a:r>
                <a:rPr sz="1400" b="1" i="0">
                  <a:solidFill>
                    <a:srgbClr val="E0044E"/>
                  </a:solidFill>
                  <a:latin typeface="Tenorite"/>
                </a:rPr>
                <a:t>4</a:t>
              </a:r>
            </a:p>
            <a:p>
              <a:pPr algn="ctr">
                <a:lnSpc>
                  <a:spcPct val="95000"/>
                </a:lnSpc>
                <a:spcBef>
                  <a:spcPts val="100"/>
                </a:spcBef>
              </a:pPr>
              <a:r>
                <a:rPr sz="1000" b="1" i="0">
                  <a:solidFill>
                    <a:srgbClr val="43224D"/>
                  </a:solidFill>
                  <a:latin typeface="Tenorite"/>
                </a:rPr>
                <a:t>Measure it, govern it, prove it</a:t>
              </a:r>
            </a:p>
          </p:txBody>
        </p:sp>
        <p:sp>
          <p:nvSpPr>
            <p:cNvPr id="40" name="Rounded Rectangle 39"/>
            <p:cNvSpPr/>
            <p:nvPr/>
          </p:nvSpPr>
          <p:spPr>
            <a:xfrm>
              <a:off x="1654633" y="7819790"/>
              <a:ext cx="3200400" cy="64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lnSpc>
                  <a:spcPct val="110000"/>
                </a:lnSpc>
                <a:spcBef>
                  <a:spcPts val="0"/>
                </a:spcBef>
              </a:pPr>
              <a:r>
                <a:rPr sz="1000" b="0" i="0">
                  <a:solidFill>
                    <a:srgbClr val="4C4C4D"/>
                  </a:solidFill>
                  <a:latin typeface="Tenorite"/>
                </a:rPr>
                <a:t>Adoption and financial results are tracked company by company, with human sign-off on key decisions. Buyers now assess AI adoption in diligence.</a:t>
              </a:r>
            </a:p>
          </p:txBody>
        </p:sp>
        <p:sp>
          <p:nvSpPr>
            <p:cNvPr id="41" name="Rounded Rectangle 40"/>
            <p:cNvSpPr/>
            <p:nvPr/>
          </p:nvSpPr>
          <p:spPr>
            <a:xfrm>
              <a:off x="5007163" y="7819790"/>
              <a:ext cx="1500000" cy="64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lstStyle/>
            <a:p>
              <a:pPr algn="ctr">
                <a:spcBef>
                  <a:spcPts val="0"/>
                </a:spcBef>
              </a:pPr>
              <a:r>
                <a:rPr sz="1400" b="1" i="0">
                  <a:solidFill>
                    <a:srgbClr val="E0044E"/>
                  </a:solidFill>
                  <a:latin typeface="Tenorite"/>
                </a:rPr>
                <a:t>73% vs 50%</a:t>
              </a:r>
            </a:p>
            <a:p>
              <a:pPr algn="ctr">
                <a:lnSpc>
                  <a:spcPct val="95000"/>
                </a:lnSpc>
                <a:spcBef>
                  <a:spcPts val="100"/>
                </a:spcBef>
              </a:pPr>
              <a:r>
                <a:rPr sz="900" b="0" i="0">
                  <a:solidFill>
                    <a:srgbClr val="4C4C4D"/>
                  </a:solidFill>
                  <a:latin typeface="Tenorite"/>
                </a:rPr>
                <a:t>AI-mature firms vs. rest delivering 75%+ of plan</a:t>
              </a:r>
            </a:p>
          </p:txBody>
        </p:sp>
      </p:grpSp>
      <p:grpSp>
        <p:nvGrpSpPr>
          <p:cNvPr id="48" name="Group 47">
            <a:extLst>
              <a:ext uri="{FF2B5EF4-FFF2-40B4-BE49-F238E27FC236}">
                <a16:creationId xmlns:a16="http://schemas.microsoft.com/office/drawing/2014/main" id="{F4E2D135-F9E6-3368-EFE2-1E8830334C00}"/>
              </a:ext>
            </a:extLst>
          </p:cNvPr>
          <p:cNvGrpSpPr/>
          <p:nvPr/>
        </p:nvGrpSpPr>
        <p:grpSpPr>
          <a:xfrm>
            <a:off x="326742" y="8854081"/>
            <a:ext cx="6251857" cy="502920"/>
            <a:chOff x="301343" y="6559999"/>
            <a:chExt cx="6197052" cy="760002"/>
          </a:xfrm>
        </p:grpSpPr>
        <p:sp>
          <p:nvSpPr>
            <p:cNvPr id="49" name="Rounded Rectangle 13">
              <a:extLst>
                <a:ext uri="{FF2B5EF4-FFF2-40B4-BE49-F238E27FC236}">
                  <a16:creationId xmlns:a16="http://schemas.microsoft.com/office/drawing/2014/main" id="{A09DF245-E5D5-7A46-D534-C6CA58EE38A2}"/>
                </a:ext>
              </a:extLst>
            </p:cNvPr>
            <p:cNvSpPr/>
            <p:nvPr/>
          </p:nvSpPr>
          <p:spPr>
            <a:xfrm rot="10800000">
              <a:off x="301343" y="6559999"/>
              <a:ext cx="6132814" cy="760000"/>
            </a:xfrm>
            <a:prstGeom prst="roundRect">
              <a:avLst>
                <a:gd name="adj" fmla="val 5722"/>
              </a:avLst>
            </a:prstGeom>
            <a:gradFill flip="none" rotWithShape="1">
              <a:gsLst>
                <a:gs pos="100000">
                  <a:srgbClr val="E1DCF7"/>
                </a:gs>
                <a:gs pos="0">
                  <a:srgbClr val="F3E4F9"/>
                </a:gs>
              </a:gsLst>
              <a:lin ang="10800000" scaled="1"/>
              <a:tileRect/>
            </a:gra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0" name="Group 49">
              <a:extLst>
                <a:ext uri="{FF2B5EF4-FFF2-40B4-BE49-F238E27FC236}">
                  <a16:creationId xmlns:a16="http://schemas.microsoft.com/office/drawing/2014/main" id="{E82996C0-08EF-CFDE-10D8-B7F4F3B8C25A}"/>
                </a:ext>
              </a:extLst>
            </p:cNvPr>
            <p:cNvGrpSpPr/>
            <p:nvPr/>
          </p:nvGrpSpPr>
          <p:grpSpPr>
            <a:xfrm>
              <a:off x="329883" y="6559999"/>
              <a:ext cx="6168512" cy="760002"/>
              <a:chOff x="329883" y="6267012"/>
              <a:chExt cx="6168512" cy="1279126"/>
            </a:xfrm>
            <a:noFill/>
          </p:grpSpPr>
          <p:sp>
            <p:nvSpPr>
              <p:cNvPr id="53" name="Rectangle 52">
                <a:extLst>
                  <a:ext uri="{FF2B5EF4-FFF2-40B4-BE49-F238E27FC236}">
                    <a16:creationId xmlns:a16="http://schemas.microsoft.com/office/drawing/2014/main" id="{D83EEC38-9407-734C-D9A6-0E6CE962A65B}"/>
                  </a:ext>
                </a:extLst>
              </p:cNvPr>
              <p:cNvSpPr/>
              <p:nvPr/>
            </p:nvSpPr>
            <p:spPr>
              <a:xfrm>
                <a:off x="329883" y="6267015"/>
                <a:ext cx="46355" cy="127912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53">
                <a:extLst>
                  <a:ext uri="{FF2B5EF4-FFF2-40B4-BE49-F238E27FC236}">
                    <a16:creationId xmlns:a16="http://schemas.microsoft.com/office/drawing/2014/main" id="{38ADD760-920C-B53A-C602-E8AE53A7D8BC}"/>
                  </a:ext>
                </a:extLst>
              </p:cNvPr>
              <p:cNvSpPr/>
              <p:nvPr/>
            </p:nvSpPr>
            <p:spPr>
              <a:xfrm>
                <a:off x="329883" y="6267012"/>
                <a:ext cx="6168512" cy="1279124"/>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pPr>
                  <a:lnSpc>
                    <a:spcPct val="110000"/>
                  </a:lnSpc>
                </a:pPr>
                <a:r>
                  <a:rPr lang="en-US" sz="1200" b="0" i="1" dirty="0">
                    <a:solidFill>
                      <a:srgbClr val="43224D"/>
                    </a:solidFill>
                    <a:latin typeface="Tenorite"/>
                  </a:rPr>
                  <a:t>AI becomes a value creation engine only when it is run like any other value creation lever: with a target, an owner and evidence a buyer can verify.</a:t>
                </a:r>
                <a:endParaRPr sz="1200" b="0" i="1" dirty="0">
                  <a:solidFill>
                    <a:srgbClr val="43224D"/>
                  </a:solidFill>
                  <a:latin typeface="Tenorite"/>
                </a:endParaRPr>
              </a:p>
            </p:txBody>
          </p:sp>
        </p:grpSp>
        <p:sp>
          <p:nvSpPr>
            <p:cNvPr id="51" name="Rounded Rectangle 13">
              <a:extLst>
                <a:ext uri="{FF2B5EF4-FFF2-40B4-BE49-F238E27FC236}">
                  <a16:creationId xmlns:a16="http://schemas.microsoft.com/office/drawing/2014/main" id="{7BA62AC3-7D28-95F0-BFA6-5F30ED5D8EE9}"/>
                </a:ext>
              </a:extLst>
            </p:cNvPr>
            <p:cNvSpPr/>
            <p:nvPr/>
          </p:nvSpPr>
          <p:spPr>
            <a:xfrm rot="10800000">
              <a:off x="301343" y="6560000"/>
              <a:ext cx="117932" cy="760000"/>
            </a:xfrm>
            <a:prstGeom prst="roundRect">
              <a:avLst>
                <a:gd name="adj" fmla="val 49211"/>
              </a:avLst>
            </a:prstGeom>
            <a:solidFill>
              <a:schemeClr val="bg2"/>
            </a:soli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ounded Rectangle 13">
              <a:extLst>
                <a:ext uri="{FF2B5EF4-FFF2-40B4-BE49-F238E27FC236}">
                  <a16:creationId xmlns:a16="http://schemas.microsoft.com/office/drawing/2014/main" id="{88E057DC-33C6-4A8E-7965-CBB069933980}"/>
                </a:ext>
              </a:extLst>
            </p:cNvPr>
            <p:cNvSpPr/>
            <p:nvPr/>
          </p:nvSpPr>
          <p:spPr>
            <a:xfrm rot="10800000">
              <a:off x="359605" y="6559999"/>
              <a:ext cx="117934" cy="760001"/>
            </a:xfrm>
            <a:prstGeom prst="roundRect">
              <a:avLst>
                <a:gd name="adj" fmla="val 0"/>
              </a:avLst>
            </a:prstGeom>
            <a:solidFill>
              <a:srgbClr val="F3E4F9"/>
            </a:soli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4" name="Sources"/>
          <p:cNvSpPr txBox="1"/>
          <p:nvPr/>
        </p:nvSpPr>
        <p:spPr>
          <a:xfrm>
            <a:off x="329883" y="9400000"/>
            <a:ext cx="5180000" cy="470000"/>
          </a:xfrm>
          <a:prstGeom prst="rect">
            <a:avLst/>
          </a:prstGeom>
          <a:noFill/>
        </p:spPr>
        <p:txBody>
          <a:bodyPr wrap="square" lIns="0" tIns="0" rIns="0" bIns="0" anchor="t">
            <a:noAutofit/>
          </a:bodyPr>
          <a:lstStyle/>
          <a:p>
            <a:pPr>
              <a:lnSpc>
                <a:spcPct val="100000"/>
              </a:lnSpc>
            </a:pPr>
            <a:r>
              <a:rPr lang="en-US" sz="700" b="1" i="1" dirty="0">
                <a:solidFill>
                  <a:srgbClr val="4C4C4D"/>
                </a:solidFill>
                <a:latin typeface="Tenorite"/>
              </a:rPr>
              <a:t>Sources: </a:t>
            </a:r>
            <a:r>
              <a:rPr lang="en-US" sz="700" i="1" dirty="0">
                <a:solidFill>
                  <a:srgbClr val="4C4C4D"/>
                </a:solidFill>
                <a:latin typeface="Tenorite"/>
              </a:rPr>
              <a:t>Bain &amp; Company, Global PE Report 2025; FTI Consulting, 2026 PE AI Radar; BCG, Digital First and AI Powered (2026); Alvarez &amp; Marsal, NA Value Creation Report 2026; Hg, Strategic Investment in HGT (2026); Blott, AI Use Cases in Private Equity; EQT, EQT and Google Accelerate AI Adoption (2026); </a:t>
            </a:r>
            <a:r>
              <a:rPr lang="en-US" sz="700" i="1" dirty="0" err="1">
                <a:solidFill>
                  <a:srgbClr val="4C4C4D"/>
                </a:solidFill>
                <a:latin typeface="Tenorite"/>
              </a:rPr>
              <a:t>Thoma</a:t>
            </a:r>
            <a:r>
              <a:rPr lang="en-US" sz="700" i="1" dirty="0">
                <a:solidFill>
                  <a:srgbClr val="4C4C4D"/>
                </a:solidFill>
                <a:latin typeface="Tenorite"/>
              </a:rPr>
              <a:t> Bravo, Google Cloud Partnership (2026); EY, Global PE Exit Readiness Study 2026.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7203" y="313185"/>
            <a:ext cx="6169960" cy="609437"/>
          </a:xfrm>
          <a:prstGeom prst="rect">
            <a:avLst/>
          </a:prstGeom>
          <a:noFill/>
        </p:spPr>
        <p:txBody>
          <a:bodyPr wrap="square" lIns="0" tIns="0" rIns="0" bIns="0" anchor="ctr"/>
          <a:lstStyle/>
          <a:p>
            <a:pPr algn="l">
              <a:lnSpc>
                <a:spcPct val="100000"/>
              </a:lnSpc>
              <a:spcBef>
                <a:spcPts val="0"/>
              </a:spcBef>
            </a:pPr>
            <a:r>
              <a:rPr sz="2000" b="1" i="0" dirty="0">
                <a:solidFill>
                  <a:srgbClr val="43224D"/>
                </a:solidFill>
                <a:latin typeface="Georgia"/>
              </a:rPr>
              <a:t>The Evalueserve Angle: How We Support AI-Led Value Creation</a:t>
            </a:r>
          </a:p>
        </p:txBody>
      </p:sp>
      <p:sp>
        <p:nvSpPr>
          <p:cNvPr id="3" name="TextBox 2"/>
          <p:cNvSpPr txBox="1"/>
          <p:nvPr/>
        </p:nvSpPr>
        <p:spPr>
          <a:xfrm>
            <a:off x="349903" y="1263311"/>
            <a:ext cx="6169960" cy="330578"/>
          </a:xfrm>
          <a:prstGeom prst="rect">
            <a:avLst/>
          </a:prstGeom>
          <a:noFill/>
        </p:spPr>
        <p:txBody>
          <a:bodyPr wrap="square" lIns="0" tIns="0" rIns="0" bIns="0" anchor="ctr"/>
          <a:lstStyle/>
          <a:p>
            <a:pPr algn="l">
              <a:lnSpc>
                <a:spcPct val="110000"/>
              </a:lnSpc>
              <a:spcBef>
                <a:spcPts val="0"/>
              </a:spcBef>
            </a:pPr>
            <a:r>
              <a:rPr sz="1000" b="0" i="0" dirty="0">
                <a:solidFill>
                  <a:srgbClr val="4C4C4D"/>
                </a:solidFill>
                <a:latin typeface="Tenorite"/>
              </a:rPr>
              <a:t>Evalueserve pairs private markets experts with agentic AI across the deal cycle, and works inside portfolio companies to turn AI into measurable value. Our live agentic AI programs in PE deliver outputs up to 3x faster.</a:t>
            </a:r>
            <a:endParaRPr lang="en-US" sz="1000" b="0" i="0">
              <a:solidFill>
                <a:srgbClr val="4C4C4D"/>
              </a:solidFill>
              <a:latin typeface="Tenorite"/>
            </a:endParaRPr>
          </a:p>
        </p:txBody>
      </p:sp>
      <p:grpSp>
        <p:nvGrpSpPr>
          <p:cNvPr id="62" name="Group 61">
            <a:extLst>
              <a:ext uri="{FF2B5EF4-FFF2-40B4-BE49-F238E27FC236}">
                <a16:creationId xmlns:a16="http://schemas.microsoft.com/office/drawing/2014/main" id="{E2C7A24A-8AC4-0242-099D-5508841A1729}"/>
              </a:ext>
            </a:extLst>
          </p:cNvPr>
          <p:cNvGrpSpPr/>
          <p:nvPr/>
        </p:nvGrpSpPr>
        <p:grpSpPr>
          <a:xfrm>
            <a:off x="317500" y="1660810"/>
            <a:ext cx="6202363" cy="304800"/>
            <a:chOff x="304800" y="1794160"/>
            <a:chExt cx="6202363" cy="304800"/>
          </a:xfrm>
        </p:grpSpPr>
        <p:sp>
          <p:nvSpPr>
            <p:cNvPr id="4" name="Rectangle 3"/>
            <p:cNvSpPr/>
            <p:nvPr/>
          </p:nvSpPr>
          <p:spPr>
            <a:xfrm>
              <a:off x="381000" y="1809400"/>
              <a:ext cx="6126163" cy="274320"/>
            </a:xfrm>
            <a:prstGeom prst="rect">
              <a:avLst/>
            </a:prstGeom>
            <a:solidFill>
              <a:srgbClr val="43224D"/>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sz="1200" dirty="0"/>
            </a:p>
          </p:txBody>
        </p:sp>
        <p:sp>
          <p:nvSpPr>
            <p:cNvPr id="5" name="Rounded Rectangle 4"/>
            <p:cNvSpPr/>
            <p:nvPr/>
          </p:nvSpPr>
          <p:spPr>
            <a:xfrm>
              <a:off x="4656138" y="1809400"/>
              <a:ext cx="1851025" cy="274320"/>
            </a:xfrm>
            <a:prstGeom prst="roundRect">
              <a:avLst/>
            </a:prstGeom>
            <a:gradFill rotWithShape="1">
              <a:gsLst>
                <a:gs pos="0">
                  <a:srgbClr val="43224D"/>
                </a:gs>
                <a:gs pos="100000">
                  <a:srgbClr val="5E1A6E"/>
                </a:gs>
              </a:gsLst>
              <a:lin ang="0" scaled="0"/>
            </a:gra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sz="1200" dirty="0"/>
            </a:p>
          </p:txBody>
        </p:sp>
        <p:sp>
          <p:nvSpPr>
            <p:cNvPr id="6" name="TextBox 5"/>
            <p:cNvSpPr txBox="1"/>
            <p:nvPr/>
          </p:nvSpPr>
          <p:spPr>
            <a:xfrm>
              <a:off x="701000" y="1809400"/>
              <a:ext cx="5769960" cy="274320"/>
            </a:xfrm>
            <a:prstGeom prst="rect">
              <a:avLst/>
            </a:prstGeom>
            <a:noFill/>
          </p:spPr>
          <p:txBody>
            <a:bodyPr wrap="square" lIns="0" tIns="0" rIns="0" bIns="0" anchor="ctr"/>
            <a:lstStyle/>
            <a:p>
              <a:pPr algn="l">
                <a:spcBef>
                  <a:spcPts val="0"/>
                </a:spcBef>
              </a:pPr>
              <a:r>
                <a:rPr sz="1200" b="1" i="0" dirty="0">
                  <a:solidFill>
                    <a:srgbClr val="FFFFFF"/>
                  </a:solidFill>
                  <a:latin typeface="Tenorite"/>
                </a:rPr>
                <a:t>Across the Deal Cycle</a:t>
              </a:r>
            </a:p>
          </p:txBody>
        </p:sp>
        <p:sp>
          <p:nvSpPr>
            <p:cNvPr id="7" name="Oval 6"/>
            <p:cNvSpPr/>
            <p:nvPr/>
          </p:nvSpPr>
          <p:spPr>
            <a:xfrm>
              <a:off x="304800" y="1794160"/>
              <a:ext cx="304800" cy="304800"/>
            </a:xfrm>
            <a:prstGeom prst="ellipse">
              <a:avLst/>
            </a:prstGeom>
            <a:solidFill>
              <a:srgbClr val="E0044E"/>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Bef>
                  <a:spcPts val="0"/>
                </a:spcBef>
              </a:pPr>
              <a:r>
                <a:rPr sz="1200" b="1" i="0" dirty="0">
                  <a:solidFill>
                    <a:srgbClr val="FFFFFF"/>
                  </a:solidFill>
                  <a:latin typeface="Tenorite"/>
                </a:rPr>
                <a:t>A</a:t>
              </a:r>
            </a:p>
          </p:txBody>
        </p:sp>
      </p:grpSp>
      <p:sp>
        <p:nvSpPr>
          <p:cNvPr id="8" name="Rounded Rectangle 7"/>
          <p:cNvSpPr/>
          <p:nvPr/>
        </p:nvSpPr>
        <p:spPr>
          <a:xfrm>
            <a:off x="337203" y="2154020"/>
            <a:ext cx="1467490" cy="960120"/>
          </a:xfrm>
          <a:prstGeom prst="roundRect">
            <a:avLst>
              <a:gd name="adj" fmla="val 6000"/>
            </a:avLst>
          </a:prstGeom>
          <a:solidFill>
            <a:srgbClr val="FFFFFF"/>
          </a:solidFill>
          <a:ln w="12700">
            <a:solidFill>
              <a:srgbClr val="776EA9"/>
            </a:solid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9" name="Rounded Rectangle 8"/>
          <p:cNvSpPr/>
          <p:nvPr/>
        </p:nvSpPr>
        <p:spPr>
          <a:xfrm>
            <a:off x="454602" y="2024020"/>
            <a:ext cx="1232691" cy="260000"/>
          </a:xfrm>
          <a:prstGeom prst="roundRect">
            <a:avLst>
              <a:gd name="adj" fmla="val 50000"/>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lnSpc>
                <a:spcPct val="95000"/>
              </a:lnSpc>
              <a:spcBef>
                <a:spcPts val="0"/>
              </a:spcBef>
            </a:pPr>
            <a:r>
              <a:rPr sz="1200" b="1" i="0" dirty="0">
                <a:solidFill>
                  <a:srgbClr val="FFFFFF"/>
                </a:solidFill>
                <a:latin typeface="Tenorite"/>
              </a:rPr>
              <a:t>01 | Pre-Deal</a:t>
            </a:r>
          </a:p>
        </p:txBody>
      </p:sp>
      <p:sp>
        <p:nvSpPr>
          <p:cNvPr id="10" name="TextBox 9"/>
          <p:cNvSpPr txBox="1"/>
          <p:nvPr/>
        </p:nvSpPr>
        <p:spPr>
          <a:xfrm>
            <a:off x="428643" y="2318620"/>
            <a:ext cx="1284610" cy="850000"/>
          </a:xfrm>
          <a:prstGeom prst="rect">
            <a:avLst/>
          </a:prstGeom>
          <a:noFill/>
        </p:spPr>
        <p:txBody>
          <a:bodyPr wrap="square" lIns="0" tIns="0" rIns="0" bIns="0" anchor="t"/>
          <a:lstStyle/>
          <a:p>
            <a:pPr algn="ctr">
              <a:spcBef>
                <a:spcPts val="0"/>
              </a:spcBef>
            </a:pPr>
            <a:r>
              <a:rPr sz="1000" b="1" i="0" dirty="0">
                <a:solidFill>
                  <a:srgbClr val="4C4C4D"/>
                </a:solidFill>
                <a:latin typeface="Tenorite"/>
              </a:rPr>
              <a:t>Source &amp; Screen</a:t>
            </a:r>
          </a:p>
          <a:p>
            <a:pPr algn="ctr">
              <a:spcBef>
                <a:spcPts val="400"/>
              </a:spcBef>
            </a:pPr>
            <a:r>
              <a:rPr lang="en-US" sz="900" b="1" i="0">
                <a:solidFill>
                  <a:srgbClr val="E0044E"/>
                </a:solidFill>
                <a:latin typeface="Tenorite"/>
              </a:rPr>
              <a:t>25–30%</a:t>
            </a:r>
            <a:r>
              <a:rPr sz="900" b="0" i="0" dirty="0">
                <a:solidFill>
                  <a:srgbClr val="4C4C4D"/>
                </a:solidFill>
                <a:latin typeface="Tenorite"/>
              </a:rPr>
              <a:t> faster deal sourcing with our AI agent</a:t>
            </a:r>
          </a:p>
        </p:txBody>
      </p:sp>
      <p:sp>
        <p:nvSpPr>
          <p:cNvPr id="11" name="Rounded Rectangle 10"/>
          <p:cNvSpPr/>
          <p:nvPr/>
        </p:nvSpPr>
        <p:spPr>
          <a:xfrm>
            <a:off x="1904693" y="2154020"/>
            <a:ext cx="1467490" cy="960120"/>
          </a:xfrm>
          <a:prstGeom prst="roundRect">
            <a:avLst>
              <a:gd name="adj" fmla="val 6000"/>
            </a:avLst>
          </a:prstGeom>
          <a:solidFill>
            <a:srgbClr val="FFFFFF"/>
          </a:solidFill>
          <a:ln w="12700">
            <a:solidFill>
              <a:srgbClr val="776EA9"/>
            </a:solid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12" name="Rounded Rectangle 11"/>
          <p:cNvSpPr/>
          <p:nvPr/>
        </p:nvSpPr>
        <p:spPr>
          <a:xfrm>
            <a:off x="2022092" y="2024020"/>
            <a:ext cx="1232691" cy="260000"/>
          </a:xfrm>
          <a:prstGeom prst="roundRect">
            <a:avLst>
              <a:gd name="adj" fmla="val 50000"/>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lnSpc>
                <a:spcPct val="95000"/>
              </a:lnSpc>
              <a:spcBef>
                <a:spcPts val="0"/>
              </a:spcBef>
            </a:pPr>
            <a:r>
              <a:rPr sz="1200" b="1" i="0" dirty="0">
                <a:solidFill>
                  <a:srgbClr val="FFFFFF"/>
                </a:solidFill>
                <a:latin typeface="Tenorite"/>
              </a:rPr>
              <a:t>02 | Deal</a:t>
            </a:r>
          </a:p>
        </p:txBody>
      </p:sp>
      <p:sp>
        <p:nvSpPr>
          <p:cNvPr id="13" name="TextBox 12"/>
          <p:cNvSpPr txBox="1"/>
          <p:nvPr/>
        </p:nvSpPr>
        <p:spPr>
          <a:xfrm>
            <a:off x="1996133" y="2318620"/>
            <a:ext cx="1284610" cy="850000"/>
          </a:xfrm>
          <a:prstGeom prst="rect">
            <a:avLst/>
          </a:prstGeom>
          <a:noFill/>
        </p:spPr>
        <p:txBody>
          <a:bodyPr wrap="square" lIns="0" tIns="0" rIns="0" bIns="0" anchor="t"/>
          <a:lstStyle/>
          <a:p>
            <a:pPr algn="ctr">
              <a:spcBef>
                <a:spcPts val="0"/>
              </a:spcBef>
            </a:pPr>
            <a:r>
              <a:rPr sz="1000" b="1" i="0" dirty="0">
                <a:solidFill>
                  <a:srgbClr val="4C4C4D"/>
                </a:solidFill>
                <a:latin typeface="Tenorite"/>
              </a:rPr>
              <a:t>Diligence &amp; Underwrite</a:t>
            </a:r>
          </a:p>
          <a:p>
            <a:pPr algn="ctr">
              <a:spcBef>
                <a:spcPts val="400"/>
              </a:spcBef>
            </a:pPr>
            <a:r>
              <a:rPr sz="900" b="0" i="0" dirty="0">
                <a:solidFill>
                  <a:srgbClr val="4C4C4D"/>
                </a:solidFill>
                <a:latin typeface="Tenorite"/>
              </a:rPr>
              <a:t>Commercial and financial diligence, benchmarking and valuation</a:t>
            </a:r>
          </a:p>
        </p:txBody>
      </p:sp>
      <p:sp>
        <p:nvSpPr>
          <p:cNvPr id="14" name="Rounded Rectangle 13"/>
          <p:cNvSpPr/>
          <p:nvPr/>
        </p:nvSpPr>
        <p:spPr>
          <a:xfrm>
            <a:off x="3472183" y="2154020"/>
            <a:ext cx="1467490" cy="960120"/>
          </a:xfrm>
          <a:prstGeom prst="roundRect">
            <a:avLst>
              <a:gd name="adj" fmla="val 6000"/>
            </a:avLst>
          </a:prstGeom>
          <a:solidFill>
            <a:srgbClr val="FFFFFF"/>
          </a:solidFill>
          <a:ln w="12700">
            <a:solidFill>
              <a:srgbClr val="776EA9"/>
            </a:solid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15" name="Rounded Rectangle 14"/>
          <p:cNvSpPr/>
          <p:nvPr/>
        </p:nvSpPr>
        <p:spPr>
          <a:xfrm>
            <a:off x="3589582" y="2024020"/>
            <a:ext cx="1232691" cy="260000"/>
          </a:xfrm>
          <a:prstGeom prst="roundRect">
            <a:avLst>
              <a:gd name="adj" fmla="val 50000"/>
            </a:avLst>
          </a:prstGeom>
          <a:solidFill>
            <a:srgbClr val="E0044E"/>
          </a:solidFill>
          <a:ln>
            <a:noFill/>
          </a:ln>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lnSpc>
                <a:spcPct val="95000"/>
              </a:lnSpc>
              <a:spcBef>
                <a:spcPts val="0"/>
              </a:spcBef>
            </a:pPr>
            <a:r>
              <a:rPr sz="1200" b="1" i="0" dirty="0">
                <a:solidFill>
                  <a:srgbClr val="FFFFFF"/>
                </a:solidFill>
                <a:latin typeface="Tenorite"/>
              </a:rPr>
              <a:t>03 | Hold</a:t>
            </a:r>
          </a:p>
        </p:txBody>
      </p:sp>
      <p:sp>
        <p:nvSpPr>
          <p:cNvPr id="16" name="TextBox 15"/>
          <p:cNvSpPr txBox="1"/>
          <p:nvPr/>
        </p:nvSpPr>
        <p:spPr>
          <a:xfrm>
            <a:off x="3563623" y="2318620"/>
            <a:ext cx="1284610" cy="850000"/>
          </a:xfrm>
          <a:prstGeom prst="rect">
            <a:avLst/>
          </a:prstGeom>
          <a:noFill/>
        </p:spPr>
        <p:txBody>
          <a:bodyPr wrap="square" lIns="0" tIns="0" rIns="0" bIns="0" anchor="t"/>
          <a:lstStyle/>
          <a:p>
            <a:pPr algn="ctr">
              <a:spcBef>
                <a:spcPts val="0"/>
              </a:spcBef>
            </a:pPr>
            <a:r>
              <a:rPr sz="1000" b="1" i="0" dirty="0">
                <a:solidFill>
                  <a:srgbClr val="4C4C4D"/>
                </a:solidFill>
                <a:latin typeface="Tenorite"/>
              </a:rPr>
              <a:t>Plan &amp; Build the Value</a:t>
            </a:r>
          </a:p>
          <a:p>
            <a:pPr algn="ctr">
              <a:spcBef>
                <a:spcPts val="400"/>
              </a:spcBef>
            </a:pPr>
            <a:r>
              <a:rPr sz="900" b="0" i="0" dirty="0">
                <a:solidFill>
                  <a:srgbClr val="4C4C4D"/>
                </a:solidFill>
                <a:latin typeface="Tenorite"/>
              </a:rPr>
              <a:t>AI-led value creation inside each portfolio company (below)</a:t>
            </a:r>
          </a:p>
        </p:txBody>
      </p:sp>
      <p:sp>
        <p:nvSpPr>
          <p:cNvPr id="17" name="Rounded Rectangle 16"/>
          <p:cNvSpPr/>
          <p:nvPr/>
        </p:nvSpPr>
        <p:spPr>
          <a:xfrm>
            <a:off x="5039673" y="2154020"/>
            <a:ext cx="1467490" cy="960120"/>
          </a:xfrm>
          <a:prstGeom prst="roundRect">
            <a:avLst>
              <a:gd name="adj" fmla="val 6000"/>
            </a:avLst>
          </a:prstGeom>
          <a:solidFill>
            <a:srgbClr val="FFFFFF"/>
          </a:solidFill>
          <a:ln w="12700">
            <a:solidFill>
              <a:srgbClr val="776EA9"/>
            </a:solid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dirty="0"/>
          </a:p>
        </p:txBody>
      </p:sp>
      <p:sp>
        <p:nvSpPr>
          <p:cNvPr id="18" name="Rounded Rectangle 17"/>
          <p:cNvSpPr/>
          <p:nvPr/>
        </p:nvSpPr>
        <p:spPr>
          <a:xfrm>
            <a:off x="5157072" y="2024020"/>
            <a:ext cx="1232691" cy="260000"/>
          </a:xfrm>
          <a:prstGeom prst="roundRect">
            <a:avLst>
              <a:gd name="adj" fmla="val 50000"/>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lnSpc>
                <a:spcPct val="95000"/>
              </a:lnSpc>
              <a:spcBef>
                <a:spcPts val="0"/>
              </a:spcBef>
            </a:pPr>
            <a:r>
              <a:rPr sz="1200" b="1" i="0" dirty="0">
                <a:solidFill>
                  <a:srgbClr val="FFFFFF"/>
                </a:solidFill>
                <a:latin typeface="Tenorite"/>
              </a:rPr>
              <a:t>04 | Exit</a:t>
            </a:r>
          </a:p>
        </p:txBody>
      </p:sp>
      <p:sp>
        <p:nvSpPr>
          <p:cNvPr id="19" name="TextBox 18"/>
          <p:cNvSpPr txBox="1"/>
          <p:nvPr/>
        </p:nvSpPr>
        <p:spPr>
          <a:xfrm>
            <a:off x="5131113" y="2318620"/>
            <a:ext cx="1284610" cy="850000"/>
          </a:xfrm>
          <a:prstGeom prst="rect">
            <a:avLst/>
          </a:prstGeom>
          <a:noFill/>
        </p:spPr>
        <p:txBody>
          <a:bodyPr wrap="square" lIns="0" tIns="0" rIns="0" bIns="0" anchor="t"/>
          <a:lstStyle/>
          <a:p>
            <a:pPr algn="ctr">
              <a:spcBef>
                <a:spcPts val="0"/>
              </a:spcBef>
            </a:pPr>
            <a:r>
              <a:rPr sz="1000" b="1" i="0" dirty="0">
                <a:solidFill>
                  <a:srgbClr val="4C4C4D"/>
                </a:solidFill>
                <a:latin typeface="Tenorite"/>
              </a:rPr>
              <a:t>Monitor &amp; Prove</a:t>
            </a:r>
          </a:p>
          <a:p>
            <a:pPr algn="ctr">
              <a:spcBef>
                <a:spcPts val="400"/>
              </a:spcBef>
            </a:pPr>
            <a:r>
              <a:rPr sz="900" b="0" i="0" dirty="0">
                <a:solidFill>
                  <a:srgbClr val="4C4C4D"/>
                </a:solidFill>
                <a:latin typeface="Tenorite"/>
              </a:rPr>
              <a:t>KPI monitoring, exit scenarios, buyer screening and evidence packs</a:t>
            </a:r>
          </a:p>
        </p:txBody>
      </p:sp>
      <p:grpSp>
        <p:nvGrpSpPr>
          <p:cNvPr id="63" name="Group 62">
            <a:extLst>
              <a:ext uri="{FF2B5EF4-FFF2-40B4-BE49-F238E27FC236}">
                <a16:creationId xmlns:a16="http://schemas.microsoft.com/office/drawing/2014/main" id="{1C68C9AD-9515-DB36-27CE-2C59F58607AC}"/>
              </a:ext>
            </a:extLst>
          </p:cNvPr>
          <p:cNvGrpSpPr/>
          <p:nvPr/>
        </p:nvGrpSpPr>
        <p:grpSpPr>
          <a:xfrm>
            <a:off x="317500" y="3242405"/>
            <a:ext cx="6202363" cy="304800"/>
            <a:chOff x="304800" y="3448480"/>
            <a:chExt cx="6202363" cy="304800"/>
          </a:xfrm>
        </p:grpSpPr>
        <p:sp>
          <p:nvSpPr>
            <p:cNvPr id="20" name="Rectangle 19"/>
            <p:cNvSpPr/>
            <p:nvPr/>
          </p:nvSpPr>
          <p:spPr>
            <a:xfrm>
              <a:off x="381000" y="3463720"/>
              <a:ext cx="6126163" cy="274320"/>
            </a:xfrm>
            <a:prstGeom prst="rect">
              <a:avLst/>
            </a:prstGeom>
            <a:solidFill>
              <a:srgbClr val="43224D"/>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sz="1200" dirty="0"/>
            </a:p>
          </p:txBody>
        </p:sp>
        <p:sp>
          <p:nvSpPr>
            <p:cNvPr id="21" name="Rounded Rectangle 20"/>
            <p:cNvSpPr/>
            <p:nvPr/>
          </p:nvSpPr>
          <p:spPr>
            <a:xfrm>
              <a:off x="4656138" y="3463720"/>
              <a:ext cx="1851025" cy="274320"/>
            </a:xfrm>
            <a:prstGeom prst="roundRect">
              <a:avLst/>
            </a:prstGeom>
            <a:gradFill rotWithShape="1">
              <a:gsLst>
                <a:gs pos="0">
                  <a:srgbClr val="43224D"/>
                </a:gs>
                <a:gs pos="100000">
                  <a:srgbClr val="5E1A6E"/>
                </a:gs>
              </a:gsLst>
              <a:lin ang="0" scaled="0"/>
            </a:gra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sz="1200" dirty="0"/>
            </a:p>
          </p:txBody>
        </p:sp>
        <p:sp>
          <p:nvSpPr>
            <p:cNvPr id="22" name="TextBox 21"/>
            <p:cNvSpPr txBox="1"/>
            <p:nvPr/>
          </p:nvSpPr>
          <p:spPr>
            <a:xfrm>
              <a:off x="701000" y="3463720"/>
              <a:ext cx="5769960" cy="274320"/>
            </a:xfrm>
            <a:prstGeom prst="rect">
              <a:avLst/>
            </a:prstGeom>
            <a:noFill/>
          </p:spPr>
          <p:txBody>
            <a:bodyPr wrap="square" lIns="0" tIns="0" rIns="0" bIns="0" anchor="ctr"/>
            <a:lstStyle/>
            <a:p>
              <a:pPr algn="l">
                <a:spcBef>
                  <a:spcPts val="0"/>
                </a:spcBef>
              </a:pPr>
              <a:r>
                <a:rPr sz="1200" b="1" i="0" dirty="0">
                  <a:solidFill>
                    <a:srgbClr val="FFFFFF"/>
                  </a:solidFill>
                  <a:latin typeface="Tenorite"/>
                </a:rPr>
                <a:t>AI in Value Creation: How We Help Portfolio Companies Capture It</a:t>
              </a:r>
            </a:p>
          </p:txBody>
        </p:sp>
        <p:sp>
          <p:nvSpPr>
            <p:cNvPr id="23" name="Oval 22"/>
            <p:cNvSpPr/>
            <p:nvPr/>
          </p:nvSpPr>
          <p:spPr>
            <a:xfrm>
              <a:off x="304800" y="3448480"/>
              <a:ext cx="304800" cy="304800"/>
            </a:xfrm>
            <a:prstGeom prst="ellipse">
              <a:avLst/>
            </a:prstGeom>
            <a:solidFill>
              <a:srgbClr val="E0044E"/>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Bef>
                  <a:spcPts val="0"/>
                </a:spcBef>
              </a:pPr>
              <a:r>
                <a:rPr sz="1200" b="1" i="0" dirty="0">
                  <a:solidFill>
                    <a:srgbClr val="FFFFFF"/>
                  </a:solidFill>
                  <a:latin typeface="Tenorite"/>
                </a:rPr>
                <a:t>B</a:t>
              </a:r>
            </a:p>
          </p:txBody>
        </p:sp>
      </p:grpSp>
      <p:sp>
        <p:nvSpPr>
          <p:cNvPr id="24" name="Rounded Rectangle 23"/>
          <p:cNvSpPr/>
          <p:nvPr/>
        </p:nvSpPr>
        <p:spPr>
          <a:xfrm>
            <a:off x="337203" y="3605615"/>
            <a:ext cx="1005840" cy="230000"/>
          </a:xfrm>
          <a:prstGeom prst="roundRect">
            <a:avLst>
              <a:gd name="adj" fmla="val 18000"/>
            </a:avLst>
          </a:prstGeom>
          <a:solidFill>
            <a:srgbClr val="43224D"/>
          </a:solidFill>
          <a:ln>
            <a:no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Bef>
                <a:spcPts val="0"/>
              </a:spcBef>
            </a:pPr>
            <a:r>
              <a:rPr sz="950" b="1" i="0" dirty="0">
                <a:solidFill>
                  <a:srgbClr val="FFFFFF"/>
                </a:solidFill>
                <a:latin typeface="Tenorite"/>
              </a:rPr>
              <a:t>STEP</a:t>
            </a:r>
          </a:p>
        </p:txBody>
      </p:sp>
      <p:sp>
        <p:nvSpPr>
          <p:cNvPr id="25" name="Rounded Rectangle 24"/>
          <p:cNvSpPr/>
          <p:nvPr/>
        </p:nvSpPr>
        <p:spPr>
          <a:xfrm>
            <a:off x="1458303" y="3605615"/>
            <a:ext cx="3611880" cy="230000"/>
          </a:xfrm>
          <a:prstGeom prst="roundRect">
            <a:avLst>
              <a:gd name="adj" fmla="val 18000"/>
            </a:avLst>
          </a:prstGeom>
          <a:solidFill>
            <a:srgbClr val="43224D"/>
          </a:solidFill>
          <a:ln>
            <a:no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Bef>
                <a:spcPts val="0"/>
              </a:spcBef>
            </a:pPr>
            <a:r>
              <a:rPr sz="950" b="1" i="0" dirty="0">
                <a:solidFill>
                  <a:srgbClr val="FFFFFF"/>
                </a:solidFill>
                <a:latin typeface="Tenorite"/>
              </a:rPr>
              <a:t>WHAT WE DO</a:t>
            </a:r>
          </a:p>
        </p:txBody>
      </p:sp>
      <p:sp>
        <p:nvSpPr>
          <p:cNvPr id="26" name="Rounded Rectangle 25"/>
          <p:cNvSpPr/>
          <p:nvPr/>
        </p:nvSpPr>
        <p:spPr>
          <a:xfrm>
            <a:off x="5133363" y="3605615"/>
            <a:ext cx="1371600" cy="230000"/>
          </a:xfrm>
          <a:prstGeom prst="roundRect">
            <a:avLst>
              <a:gd name="adj" fmla="val 18000"/>
            </a:avLst>
          </a:prstGeom>
          <a:solidFill>
            <a:srgbClr val="43224D"/>
          </a:solidFill>
          <a:ln>
            <a:no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Bef>
                <a:spcPts val="0"/>
              </a:spcBef>
            </a:pPr>
            <a:r>
              <a:rPr sz="950" b="1" i="0" dirty="0">
                <a:solidFill>
                  <a:srgbClr val="FFFFFF"/>
                </a:solidFill>
                <a:latin typeface="Tenorite"/>
              </a:rPr>
              <a:t>WHAT YOU GET</a:t>
            </a:r>
          </a:p>
        </p:txBody>
      </p:sp>
      <p:grpSp>
        <p:nvGrpSpPr>
          <p:cNvPr id="65" name="Group 64">
            <a:extLst>
              <a:ext uri="{FF2B5EF4-FFF2-40B4-BE49-F238E27FC236}">
                <a16:creationId xmlns:a16="http://schemas.microsoft.com/office/drawing/2014/main" id="{A3D9E033-8D94-4C14-F9BE-69DA79B7F104}"/>
              </a:ext>
            </a:extLst>
          </p:cNvPr>
          <p:cNvGrpSpPr/>
          <p:nvPr/>
        </p:nvGrpSpPr>
        <p:grpSpPr>
          <a:xfrm>
            <a:off x="337203" y="3901965"/>
            <a:ext cx="6167760" cy="548640"/>
            <a:chOff x="337203" y="4108040"/>
            <a:chExt cx="6167760" cy="520000"/>
          </a:xfrm>
        </p:grpSpPr>
        <p:sp>
          <p:nvSpPr>
            <p:cNvPr id="27" name="Rounded Rectangle 26"/>
            <p:cNvSpPr/>
            <p:nvPr/>
          </p:nvSpPr>
          <p:spPr>
            <a:xfrm>
              <a:off x="337203" y="4108040"/>
              <a:ext cx="1005840" cy="520000"/>
            </a:xfrm>
            <a:prstGeom prst="roundRect">
              <a:avLst>
                <a:gd name="adj" fmla="val 10000"/>
              </a:avLst>
            </a:prstGeom>
            <a:gradFill rotWithShape="1">
              <a:gsLst>
                <a:gs pos="0">
                  <a:srgbClr val="F3E4F9"/>
                </a:gs>
                <a:gs pos="100000">
                  <a:srgbClr val="E1DCF7"/>
                </a:gs>
              </a:gsLst>
              <a:lin ang="0" scaled="0"/>
            </a:gradFill>
            <a:ln>
              <a:no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lnSpc>
                  <a:spcPct val="110000"/>
                </a:lnSpc>
                <a:spcBef>
                  <a:spcPts val="0"/>
                </a:spcBef>
              </a:pPr>
              <a:r>
                <a:rPr sz="1050" b="1" i="0" dirty="0">
                  <a:solidFill>
                    <a:srgbClr val="E0044E"/>
                  </a:solidFill>
                  <a:latin typeface="Tenorite"/>
                </a:rPr>
                <a:t>1</a:t>
              </a:r>
              <a:r>
                <a:rPr sz="1050" b="1" i="0" dirty="0">
                  <a:solidFill>
                    <a:srgbClr val="43224D"/>
                  </a:solidFill>
                  <a:latin typeface="Tenorite"/>
                </a:rPr>
                <a:t>  Find</a:t>
              </a:r>
            </a:p>
            <a:p>
              <a:pPr algn="ctr">
                <a:lnSpc>
                  <a:spcPct val="110000"/>
                </a:lnSpc>
                <a:spcBef>
                  <a:spcPts val="100"/>
                </a:spcBef>
              </a:pPr>
              <a:r>
                <a:rPr sz="900" b="0" i="1" dirty="0">
                  <a:solidFill>
                    <a:srgbClr val="4C4C4D"/>
                  </a:solidFill>
                  <a:latin typeface="Tenorite"/>
                </a:rPr>
                <a:t>Where can AI help?</a:t>
              </a:r>
            </a:p>
          </p:txBody>
        </p:sp>
        <p:sp>
          <p:nvSpPr>
            <p:cNvPr id="28" name="Rounded Rectangle 27"/>
            <p:cNvSpPr/>
            <p:nvPr/>
          </p:nvSpPr>
          <p:spPr>
            <a:xfrm>
              <a:off x="1458303" y="4108040"/>
              <a:ext cx="3611880" cy="52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73152" tIns="18288" rIns="73152" bIns="18288" rtlCol="0" anchor="ctr"/>
            <a:lstStyle/>
            <a:p>
              <a:pPr marL="120650" indent="-120650" algn="l">
                <a:lnSpc>
                  <a:spcPct val="110000"/>
                </a:lnSpc>
                <a:spcBef>
                  <a:spcPts val="0"/>
                </a:spcBef>
                <a:buClr>
                  <a:srgbClr val="E0044E"/>
                </a:buClr>
                <a:buFont typeface="Arial"/>
                <a:buChar char="•"/>
              </a:pPr>
              <a:r>
                <a:rPr sz="900" b="0" i="0" dirty="0">
                  <a:solidFill>
                    <a:srgbClr val="4C4C4D"/>
                  </a:solidFill>
                  <a:latin typeface="Tenorite"/>
                </a:rPr>
                <a:t>Pull each portco’s financial and operating data into one clean pack</a:t>
              </a:r>
            </a:p>
            <a:p>
              <a:pPr marL="120650" indent="-120650" algn="l">
                <a:lnSpc>
                  <a:spcPct val="110000"/>
                </a:lnSpc>
                <a:spcBef>
                  <a:spcPts val="0"/>
                </a:spcBef>
                <a:buClr>
                  <a:srgbClr val="E0044E"/>
                </a:buClr>
                <a:buFont typeface="Arial"/>
                <a:buChar char="•"/>
              </a:pPr>
              <a:r>
                <a:rPr sz="900" b="0" i="0" dirty="0">
                  <a:solidFill>
                    <a:srgbClr val="4C4C4D"/>
                  </a:solidFill>
                  <a:latin typeface="Tenorite"/>
                </a:rPr>
                <a:t>Review it against the five profit levers on p.3</a:t>
              </a:r>
            </a:p>
            <a:p>
              <a:pPr marL="120650" indent="-120650" algn="l">
                <a:lnSpc>
                  <a:spcPct val="110000"/>
                </a:lnSpc>
                <a:spcBef>
                  <a:spcPts val="0"/>
                </a:spcBef>
                <a:buClr>
                  <a:srgbClr val="E0044E"/>
                </a:buClr>
                <a:buFont typeface="Arial"/>
                <a:buChar char="•"/>
              </a:pPr>
              <a:r>
                <a:rPr sz="900" b="0" i="0" dirty="0">
                  <a:solidFill>
                    <a:srgbClr val="4C4C4D"/>
                  </a:solidFill>
                  <a:latin typeface="Tenorite"/>
                </a:rPr>
                <a:t>Flag data gaps that would block AI, and set KPI baselines</a:t>
              </a:r>
            </a:p>
          </p:txBody>
        </p:sp>
        <p:sp>
          <p:nvSpPr>
            <p:cNvPr id="29" name="Rounded Rectangle 28"/>
            <p:cNvSpPr/>
            <p:nvPr/>
          </p:nvSpPr>
          <p:spPr>
            <a:xfrm>
              <a:off x="5133363" y="4108040"/>
              <a:ext cx="1371600" cy="52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lnSpc>
                  <a:spcPct val="110000"/>
                </a:lnSpc>
                <a:spcBef>
                  <a:spcPts val="0"/>
                </a:spcBef>
              </a:pPr>
              <a:r>
                <a:rPr sz="900" b="1" i="0" dirty="0">
                  <a:solidFill>
                    <a:srgbClr val="43224D"/>
                  </a:solidFill>
                  <a:latin typeface="Tenorite"/>
                </a:rPr>
                <a:t>A short list of where AI can move EBITDA</a:t>
              </a:r>
            </a:p>
          </p:txBody>
        </p:sp>
      </p:grpSp>
      <p:grpSp>
        <p:nvGrpSpPr>
          <p:cNvPr id="66" name="Group 65">
            <a:extLst>
              <a:ext uri="{FF2B5EF4-FFF2-40B4-BE49-F238E27FC236}">
                <a16:creationId xmlns:a16="http://schemas.microsoft.com/office/drawing/2014/main" id="{D79DFA00-CCC4-6912-F422-7BCD8FA6C97F}"/>
              </a:ext>
            </a:extLst>
          </p:cNvPr>
          <p:cNvGrpSpPr/>
          <p:nvPr/>
        </p:nvGrpSpPr>
        <p:grpSpPr>
          <a:xfrm>
            <a:off x="337203" y="4530702"/>
            <a:ext cx="6167760" cy="548640"/>
            <a:chOff x="337203" y="4678040"/>
            <a:chExt cx="6167760" cy="520000"/>
          </a:xfrm>
        </p:grpSpPr>
        <p:sp>
          <p:nvSpPr>
            <p:cNvPr id="30" name="Rounded Rectangle 29"/>
            <p:cNvSpPr/>
            <p:nvPr/>
          </p:nvSpPr>
          <p:spPr>
            <a:xfrm>
              <a:off x="337203" y="4678040"/>
              <a:ext cx="1005840" cy="520000"/>
            </a:xfrm>
            <a:prstGeom prst="roundRect">
              <a:avLst>
                <a:gd name="adj" fmla="val 10000"/>
              </a:avLst>
            </a:prstGeom>
            <a:gradFill rotWithShape="1">
              <a:gsLst>
                <a:gs pos="0">
                  <a:srgbClr val="F3E4F9"/>
                </a:gs>
                <a:gs pos="100000">
                  <a:srgbClr val="E1DCF7"/>
                </a:gs>
              </a:gsLst>
              <a:lin ang="0" scaled="0"/>
            </a:gradFill>
            <a:ln>
              <a:no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lnSpc>
                  <a:spcPct val="110000"/>
                </a:lnSpc>
                <a:spcBef>
                  <a:spcPts val="0"/>
                </a:spcBef>
              </a:pPr>
              <a:r>
                <a:rPr sz="1050" b="1" i="0" dirty="0">
                  <a:solidFill>
                    <a:srgbClr val="E0044E"/>
                  </a:solidFill>
                  <a:latin typeface="Tenorite"/>
                </a:rPr>
                <a:t>2</a:t>
              </a:r>
              <a:r>
                <a:rPr sz="1050" b="1" i="0" dirty="0">
                  <a:solidFill>
                    <a:srgbClr val="43224D"/>
                  </a:solidFill>
                  <a:latin typeface="Tenorite"/>
                </a:rPr>
                <a:t>  Size</a:t>
              </a:r>
            </a:p>
            <a:p>
              <a:pPr algn="ctr">
                <a:lnSpc>
                  <a:spcPct val="110000"/>
                </a:lnSpc>
                <a:spcBef>
                  <a:spcPts val="100"/>
                </a:spcBef>
              </a:pPr>
              <a:r>
                <a:rPr sz="900" b="0" i="1" dirty="0">
                  <a:solidFill>
                    <a:srgbClr val="4C4C4D"/>
                  </a:solidFill>
                  <a:latin typeface="Tenorite"/>
                </a:rPr>
                <a:t>Is it worth it?</a:t>
              </a:r>
            </a:p>
          </p:txBody>
        </p:sp>
        <p:sp>
          <p:nvSpPr>
            <p:cNvPr id="31" name="Rounded Rectangle 30"/>
            <p:cNvSpPr/>
            <p:nvPr/>
          </p:nvSpPr>
          <p:spPr>
            <a:xfrm>
              <a:off x="1458303" y="4678040"/>
              <a:ext cx="3611880" cy="52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73152" tIns="18288" rIns="73152" bIns="18288" rtlCol="0" anchor="ctr"/>
            <a:lstStyle/>
            <a:p>
              <a:pPr marL="120650" indent="-120650" algn="l">
                <a:lnSpc>
                  <a:spcPct val="110000"/>
                </a:lnSpc>
                <a:spcBef>
                  <a:spcPts val="0"/>
                </a:spcBef>
                <a:buClr>
                  <a:srgbClr val="E0044E"/>
                </a:buClr>
                <a:buFont typeface="Arial"/>
                <a:buChar char="•"/>
              </a:pPr>
              <a:r>
                <a:rPr sz="900" b="0" i="0" dirty="0">
                  <a:solidFill>
                    <a:srgbClr val="4C4C4D"/>
                  </a:solidFill>
                  <a:latin typeface="Tenorite"/>
                </a:rPr>
                <a:t>Score each use case on value, effort and data readiness</a:t>
              </a:r>
            </a:p>
            <a:p>
              <a:pPr marL="120650" indent="-120650" algn="l">
                <a:lnSpc>
                  <a:spcPct val="110000"/>
                </a:lnSpc>
                <a:spcBef>
                  <a:spcPts val="0"/>
                </a:spcBef>
                <a:buClr>
                  <a:srgbClr val="E0044E"/>
                </a:buClr>
                <a:buFont typeface="Arial"/>
                <a:buChar char="•"/>
              </a:pPr>
              <a:r>
                <a:rPr sz="900" b="0" i="0" dirty="0">
                  <a:solidFill>
                    <a:srgbClr val="4C4C4D"/>
                  </a:solidFill>
                  <a:latin typeface="Tenorite"/>
                </a:rPr>
                <a:t>Put a number on it: EBITDA, revenue or cash</a:t>
              </a:r>
            </a:p>
            <a:p>
              <a:pPr marL="120650" indent="-120650" algn="l">
                <a:lnSpc>
                  <a:spcPct val="110000"/>
                </a:lnSpc>
                <a:spcBef>
                  <a:spcPts val="0"/>
                </a:spcBef>
                <a:buClr>
                  <a:srgbClr val="E0044E"/>
                </a:buClr>
                <a:buFont typeface="Arial"/>
                <a:buChar char="•"/>
              </a:pPr>
              <a:r>
                <a:rPr sz="900" b="0" i="0" dirty="0">
                  <a:solidFill>
                    <a:srgbClr val="4C4C4D"/>
                  </a:solidFill>
                  <a:latin typeface="Tenorite"/>
                </a:rPr>
                <a:t>Agree an owner, a deadline and a KPI for each one</a:t>
              </a:r>
            </a:p>
          </p:txBody>
        </p:sp>
        <p:sp>
          <p:nvSpPr>
            <p:cNvPr id="32" name="Rounded Rectangle 31"/>
            <p:cNvSpPr/>
            <p:nvPr/>
          </p:nvSpPr>
          <p:spPr>
            <a:xfrm>
              <a:off x="5133363" y="4678040"/>
              <a:ext cx="1371600" cy="52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lnSpc>
                  <a:spcPct val="110000"/>
                </a:lnSpc>
                <a:spcBef>
                  <a:spcPts val="0"/>
                </a:spcBef>
              </a:pPr>
              <a:r>
                <a:rPr sz="900" b="1" i="0" dirty="0">
                  <a:solidFill>
                    <a:srgbClr val="43224D"/>
                  </a:solidFill>
                  <a:latin typeface="Tenorite"/>
                </a:rPr>
                <a:t>A ranked AI roadmap built into the value creation plan</a:t>
              </a:r>
            </a:p>
          </p:txBody>
        </p:sp>
      </p:grpSp>
      <p:grpSp>
        <p:nvGrpSpPr>
          <p:cNvPr id="67" name="Group 66">
            <a:extLst>
              <a:ext uri="{FF2B5EF4-FFF2-40B4-BE49-F238E27FC236}">
                <a16:creationId xmlns:a16="http://schemas.microsoft.com/office/drawing/2014/main" id="{F6FB5CF1-B4D7-2DA5-4241-BB96735FDAAD}"/>
              </a:ext>
            </a:extLst>
          </p:cNvPr>
          <p:cNvGrpSpPr/>
          <p:nvPr/>
        </p:nvGrpSpPr>
        <p:grpSpPr>
          <a:xfrm>
            <a:off x="337203" y="5159439"/>
            <a:ext cx="6167760" cy="548640"/>
            <a:chOff x="337203" y="5248040"/>
            <a:chExt cx="6167760" cy="520000"/>
          </a:xfrm>
        </p:grpSpPr>
        <p:sp>
          <p:nvSpPr>
            <p:cNvPr id="33" name="Rounded Rectangle 32"/>
            <p:cNvSpPr/>
            <p:nvPr/>
          </p:nvSpPr>
          <p:spPr>
            <a:xfrm>
              <a:off x="337203" y="5248040"/>
              <a:ext cx="1005840" cy="520000"/>
            </a:xfrm>
            <a:prstGeom prst="roundRect">
              <a:avLst>
                <a:gd name="adj" fmla="val 10000"/>
              </a:avLst>
            </a:prstGeom>
            <a:gradFill rotWithShape="1">
              <a:gsLst>
                <a:gs pos="0">
                  <a:srgbClr val="F3E4F9"/>
                </a:gs>
                <a:gs pos="100000">
                  <a:srgbClr val="E1DCF7"/>
                </a:gs>
              </a:gsLst>
              <a:lin ang="0" scaled="0"/>
            </a:gradFill>
            <a:ln>
              <a:no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lnSpc>
                  <a:spcPct val="110000"/>
                </a:lnSpc>
                <a:spcBef>
                  <a:spcPts val="0"/>
                </a:spcBef>
              </a:pPr>
              <a:r>
                <a:rPr sz="1050" b="1" i="0" dirty="0">
                  <a:solidFill>
                    <a:srgbClr val="E0044E"/>
                  </a:solidFill>
                  <a:latin typeface="Tenorite"/>
                </a:rPr>
                <a:t>3</a:t>
              </a:r>
              <a:r>
                <a:rPr sz="1050" b="1" i="0" dirty="0">
                  <a:solidFill>
                    <a:srgbClr val="43224D"/>
                  </a:solidFill>
                  <a:latin typeface="Tenorite"/>
                </a:rPr>
                <a:t>  Build</a:t>
              </a:r>
            </a:p>
            <a:p>
              <a:pPr algn="ctr">
                <a:lnSpc>
                  <a:spcPct val="110000"/>
                </a:lnSpc>
                <a:spcBef>
                  <a:spcPts val="100"/>
                </a:spcBef>
              </a:pPr>
              <a:r>
                <a:rPr sz="900" b="0" i="1" dirty="0">
                  <a:solidFill>
                    <a:srgbClr val="4C4C4D"/>
                  </a:solidFill>
                  <a:latin typeface="Tenorite"/>
                </a:rPr>
                <a:t>Make it work</a:t>
              </a:r>
            </a:p>
          </p:txBody>
        </p:sp>
        <p:sp>
          <p:nvSpPr>
            <p:cNvPr id="34" name="Rounded Rectangle 33"/>
            <p:cNvSpPr/>
            <p:nvPr/>
          </p:nvSpPr>
          <p:spPr>
            <a:xfrm>
              <a:off x="1458303" y="5248040"/>
              <a:ext cx="3611880" cy="52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73152" tIns="18288" rIns="73152" bIns="18288" rtlCol="0" anchor="ctr"/>
            <a:lstStyle/>
            <a:p>
              <a:pPr marL="120650" indent="-120650" algn="l">
                <a:lnSpc>
                  <a:spcPct val="110000"/>
                </a:lnSpc>
                <a:spcBef>
                  <a:spcPts val="0"/>
                </a:spcBef>
                <a:buClr>
                  <a:srgbClr val="E0044E"/>
                </a:buClr>
                <a:buFont typeface="Arial"/>
                <a:buChar char="•"/>
              </a:pPr>
              <a:r>
                <a:rPr sz="900" b="0" i="0" dirty="0">
                  <a:solidFill>
                    <a:srgbClr val="4C4C4D"/>
                  </a:solidFill>
                  <a:latin typeface="Tenorite"/>
                </a:rPr>
                <a:t>Build models, data flows and AI agents into daily workflows</a:t>
              </a:r>
            </a:p>
            <a:p>
              <a:pPr marL="120650" indent="-120650" algn="l">
                <a:lnSpc>
                  <a:spcPct val="110000"/>
                </a:lnSpc>
                <a:spcBef>
                  <a:spcPts val="0"/>
                </a:spcBef>
                <a:buClr>
                  <a:srgbClr val="E0044E"/>
                </a:buClr>
                <a:buFont typeface="Arial"/>
                <a:buChar char="•"/>
              </a:pPr>
              <a:r>
                <a:rPr sz="900" b="0" i="0" dirty="0">
                  <a:solidFill>
                    <a:srgbClr val="4C4C4D"/>
                  </a:solidFill>
                  <a:latin typeface="Tenorite"/>
                </a:rPr>
                <a:t>Keep experts in the loop to check output and set guardrails</a:t>
              </a:r>
            </a:p>
            <a:p>
              <a:pPr marL="120650" indent="-120650" algn="l">
                <a:lnSpc>
                  <a:spcPct val="110000"/>
                </a:lnSpc>
                <a:spcBef>
                  <a:spcPts val="0"/>
                </a:spcBef>
                <a:buClr>
                  <a:srgbClr val="E0044E"/>
                </a:buClr>
                <a:buFont typeface="Arial"/>
                <a:buChar char="•"/>
              </a:pPr>
              <a:r>
                <a:rPr sz="900" b="0" i="0" dirty="0">
                  <a:solidFill>
                    <a:srgbClr val="4C4C4D"/>
                  </a:solidFill>
                  <a:latin typeface="Tenorite"/>
                </a:rPr>
                <a:t>Start with the highest-value use case, then expand</a:t>
              </a:r>
            </a:p>
          </p:txBody>
        </p:sp>
        <p:sp>
          <p:nvSpPr>
            <p:cNvPr id="35" name="Rounded Rectangle 34"/>
            <p:cNvSpPr/>
            <p:nvPr/>
          </p:nvSpPr>
          <p:spPr>
            <a:xfrm>
              <a:off x="5133363" y="5248040"/>
              <a:ext cx="1371600" cy="52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lnSpc>
                  <a:spcPct val="110000"/>
                </a:lnSpc>
                <a:spcBef>
                  <a:spcPts val="0"/>
                </a:spcBef>
              </a:pPr>
              <a:r>
                <a:rPr sz="900" b="1" i="0" dirty="0">
                  <a:solidFill>
                    <a:srgbClr val="43224D"/>
                  </a:solidFill>
                  <a:latin typeface="Tenorite"/>
                </a:rPr>
                <a:t>Working AI tools in daily operations, not pilots</a:t>
              </a:r>
            </a:p>
          </p:txBody>
        </p:sp>
      </p:grpSp>
      <p:grpSp>
        <p:nvGrpSpPr>
          <p:cNvPr id="68" name="Group 67">
            <a:extLst>
              <a:ext uri="{FF2B5EF4-FFF2-40B4-BE49-F238E27FC236}">
                <a16:creationId xmlns:a16="http://schemas.microsoft.com/office/drawing/2014/main" id="{4B39D026-6CBD-62DD-6F4E-1364E8A0D747}"/>
              </a:ext>
            </a:extLst>
          </p:cNvPr>
          <p:cNvGrpSpPr/>
          <p:nvPr/>
        </p:nvGrpSpPr>
        <p:grpSpPr>
          <a:xfrm>
            <a:off x="337203" y="5788176"/>
            <a:ext cx="6167760" cy="548640"/>
            <a:chOff x="337203" y="5818040"/>
            <a:chExt cx="6167760" cy="520000"/>
          </a:xfrm>
        </p:grpSpPr>
        <p:sp>
          <p:nvSpPr>
            <p:cNvPr id="36" name="Rounded Rectangle 35"/>
            <p:cNvSpPr/>
            <p:nvPr/>
          </p:nvSpPr>
          <p:spPr>
            <a:xfrm>
              <a:off x="337203" y="5818040"/>
              <a:ext cx="1005840" cy="520000"/>
            </a:xfrm>
            <a:prstGeom prst="roundRect">
              <a:avLst>
                <a:gd name="adj" fmla="val 10000"/>
              </a:avLst>
            </a:prstGeom>
            <a:gradFill rotWithShape="1">
              <a:gsLst>
                <a:gs pos="0">
                  <a:srgbClr val="F3E4F9"/>
                </a:gs>
                <a:gs pos="100000">
                  <a:srgbClr val="E1DCF7"/>
                </a:gs>
              </a:gsLst>
              <a:lin ang="0" scaled="0"/>
            </a:gradFill>
            <a:ln>
              <a:no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lnSpc>
                  <a:spcPct val="110000"/>
                </a:lnSpc>
                <a:spcBef>
                  <a:spcPts val="0"/>
                </a:spcBef>
              </a:pPr>
              <a:r>
                <a:rPr sz="1050" b="1" i="0" dirty="0">
                  <a:solidFill>
                    <a:srgbClr val="E0044E"/>
                  </a:solidFill>
                  <a:latin typeface="Tenorite"/>
                </a:rPr>
                <a:t>4</a:t>
              </a:r>
              <a:r>
                <a:rPr sz="1050" b="1" i="0" dirty="0">
                  <a:solidFill>
                    <a:srgbClr val="43224D"/>
                  </a:solidFill>
                  <a:latin typeface="Tenorite"/>
                </a:rPr>
                <a:t>  Scale</a:t>
              </a:r>
            </a:p>
            <a:p>
              <a:pPr algn="ctr">
                <a:lnSpc>
                  <a:spcPct val="110000"/>
                </a:lnSpc>
                <a:spcBef>
                  <a:spcPts val="100"/>
                </a:spcBef>
              </a:pPr>
              <a:r>
                <a:rPr sz="900" b="0" i="1" dirty="0">
                  <a:solidFill>
                    <a:srgbClr val="4C4C4D"/>
                  </a:solidFill>
                  <a:latin typeface="Tenorite"/>
                </a:rPr>
                <a:t>Reuse what works</a:t>
              </a:r>
            </a:p>
          </p:txBody>
        </p:sp>
        <p:sp>
          <p:nvSpPr>
            <p:cNvPr id="37" name="Rounded Rectangle 36"/>
            <p:cNvSpPr/>
            <p:nvPr/>
          </p:nvSpPr>
          <p:spPr>
            <a:xfrm>
              <a:off x="1458303" y="5818040"/>
              <a:ext cx="3611880" cy="52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73152" tIns="18288" rIns="73152" bIns="18288" rtlCol="0" anchor="ctr"/>
            <a:lstStyle/>
            <a:p>
              <a:pPr marL="120650" indent="-120650" algn="l">
                <a:lnSpc>
                  <a:spcPct val="110000"/>
                </a:lnSpc>
                <a:spcBef>
                  <a:spcPts val="0"/>
                </a:spcBef>
                <a:buClr>
                  <a:srgbClr val="E0044E"/>
                </a:buClr>
                <a:buFont typeface="Arial"/>
                <a:buChar char="•"/>
              </a:pPr>
              <a:r>
                <a:rPr sz="900" b="0" i="0" dirty="0">
                  <a:solidFill>
                    <a:srgbClr val="4C4C4D"/>
                  </a:solidFill>
                  <a:latin typeface="Tenorite"/>
                </a:rPr>
                <a:t>Turn proven use cases into standard playbooks</a:t>
              </a:r>
            </a:p>
            <a:p>
              <a:pPr marL="120650" indent="-120650" algn="l">
                <a:lnSpc>
                  <a:spcPct val="110000"/>
                </a:lnSpc>
                <a:spcBef>
                  <a:spcPts val="0"/>
                </a:spcBef>
                <a:buClr>
                  <a:srgbClr val="E0044E"/>
                </a:buClr>
                <a:buFont typeface="Arial"/>
                <a:buChar char="•"/>
              </a:pPr>
              <a:r>
                <a:rPr sz="900" b="0" i="0" dirty="0">
                  <a:solidFill>
                    <a:srgbClr val="4C4C4D"/>
                  </a:solidFill>
                  <a:latin typeface="Tenorite"/>
                </a:rPr>
                <a:t>Roll them out to other portcos through one shared team</a:t>
              </a:r>
            </a:p>
            <a:p>
              <a:pPr marL="120650" indent="-120650" algn="l">
                <a:lnSpc>
                  <a:spcPct val="110000"/>
                </a:lnSpc>
                <a:spcBef>
                  <a:spcPts val="0"/>
                </a:spcBef>
                <a:buClr>
                  <a:srgbClr val="E0044E"/>
                </a:buClr>
                <a:buFont typeface="Arial"/>
                <a:buChar char="•"/>
              </a:pPr>
              <a:r>
                <a:rPr sz="900" b="0" i="0" dirty="0">
                  <a:solidFill>
                    <a:srgbClr val="4C4C4D"/>
                  </a:solidFill>
                  <a:latin typeface="Tenorite"/>
                </a:rPr>
                <a:t>Standardize processes and automate repeat work</a:t>
              </a:r>
            </a:p>
          </p:txBody>
        </p:sp>
        <p:sp>
          <p:nvSpPr>
            <p:cNvPr id="38" name="Rounded Rectangle 37"/>
            <p:cNvSpPr/>
            <p:nvPr/>
          </p:nvSpPr>
          <p:spPr>
            <a:xfrm>
              <a:off x="5133363" y="5818040"/>
              <a:ext cx="1371600" cy="52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lnSpc>
                  <a:spcPct val="110000"/>
                </a:lnSpc>
                <a:spcBef>
                  <a:spcPts val="0"/>
                </a:spcBef>
              </a:pPr>
              <a:r>
                <a:rPr sz="900" b="1" i="0" dirty="0">
                  <a:solidFill>
                    <a:srgbClr val="43224D"/>
                  </a:solidFill>
                  <a:latin typeface="Tenorite"/>
                </a:rPr>
                <a:t>Faster rollout at a lower cost per company</a:t>
              </a:r>
            </a:p>
          </p:txBody>
        </p:sp>
      </p:grpSp>
      <p:grpSp>
        <p:nvGrpSpPr>
          <p:cNvPr id="69" name="Group 68">
            <a:extLst>
              <a:ext uri="{FF2B5EF4-FFF2-40B4-BE49-F238E27FC236}">
                <a16:creationId xmlns:a16="http://schemas.microsoft.com/office/drawing/2014/main" id="{23B8B3CB-217D-EFE7-9527-6AB86DB72A6C}"/>
              </a:ext>
            </a:extLst>
          </p:cNvPr>
          <p:cNvGrpSpPr/>
          <p:nvPr/>
        </p:nvGrpSpPr>
        <p:grpSpPr>
          <a:xfrm>
            <a:off x="337203" y="6416915"/>
            <a:ext cx="6167760" cy="548640"/>
            <a:chOff x="337203" y="6388040"/>
            <a:chExt cx="6167760" cy="520000"/>
          </a:xfrm>
        </p:grpSpPr>
        <p:sp>
          <p:nvSpPr>
            <p:cNvPr id="39" name="Rounded Rectangle 38"/>
            <p:cNvSpPr/>
            <p:nvPr/>
          </p:nvSpPr>
          <p:spPr>
            <a:xfrm>
              <a:off x="337203" y="6388040"/>
              <a:ext cx="1005840" cy="520000"/>
            </a:xfrm>
            <a:prstGeom prst="roundRect">
              <a:avLst>
                <a:gd name="adj" fmla="val 10000"/>
              </a:avLst>
            </a:prstGeom>
            <a:gradFill rotWithShape="1">
              <a:gsLst>
                <a:gs pos="0">
                  <a:srgbClr val="F3E4F9"/>
                </a:gs>
                <a:gs pos="100000">
                  <a:srgbClr val="E1DCF7"/>
                </a:gs>
              </a:gsLst>
              <a:lin ang="0" scaled="0"/>
            </a:gradFill>
            <a:ln>
              <a:no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lnSpc>
                  <a:spcPct val="110000"/>
                </a:lnSpc>
                <a:spcBef>
                  <a:spcPts val="0"/>
                </a:spcBef>
              </a:pPr>
              <a:r>
                <a:rPr sz="1050" b="1" i="0" dirty="0">
                  <a:solidFill>
                    <a:srgbClr val="E0044E"/>
                  </a:solidFill>
                  <a:latin typeface="Tenorite"/>
                </a:rPr>
                <a:t>5</a:t>
              </a:r>
              <a:r>
                <a:rPr sz="1050" b="1" i="0" dirty="0">
                  <a:solidFill>
                    <a:srgbClr val="43224D"/>
                  </a:solidFill>
                  <a:latin typeface="Tenorite"/>
                </a:rPr>
                <a:t>  Prove</a:t>
              </a:r>
            </a:p>
            <a:p>
              <a:pPr algn="ctr">
                <a:lnSpc>
                  <a:spcPct val="110000"/>
                </a:lnSpc>
                <a:spcBef>
                  <a:spcPts val="100"/>
                </a:spcBef>
              </a:pPr>
              <a:r>
                <a:rPr sz="900" b="0" i="1" dirty="0">
                  <a:solidFill>
                    <a:srgbClr val="4C4C4D"/>
                  </a:solidFill>
                  <a:latin typeface="Tenorite"/>
                </a:rPr>
                <a:t>Show the buyer</a:t>
              </a:r>
            </a:p>
          </p:txBody>
        </p:sp>
        <p:sp>
          <p:nvSpPr>
            <p:cNvPr id="40" name="Rounded Rectangle 39"/>
            <p:cNvSpPr/>
            <p:nvPr/>
          </p:nvSpPr>
          <p:spPr>
            <a:xfrm>
              <a:off x="1458303" y="6388040"/>
              <a:ext cx="3611880" cy="52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lIns="73152" tIns="18288" rIns="73152" bIns="18288" rtlCol="0" anchor="ctr"/>
            <a:lstStyle/>
            <a:p>
              <a:pPr marL="120650" indent="-120650" algn="l">
                <a:lnSpc>
                  <a:spcPct val="110000"/>
                </a:lnSpc>
                <a:spcBef>
                  <a:spcPts val="0"/>
                </a:spcBef>
                <a:buClr>
                  <a:srgbClr val="E0044E"/>
                </a:buClr>
                <a:buFont typeface="Arial"/>
                <a:buChar char="•"/>
              </a:pPr>
              <a:r>
                <a:rPr sz="900" b="0" i="0" dirty="0">
                  <a:solidFill>
                    <a:srgbClr val="4C4C4D"/>
                  </a:solidFill>
                  <a:latin typeface="Tenorite"/>
                </a:rPr>
                <a:t>Track AI results company by company in regular KPI reporting</a:t>
              </a:r>
            </a:p>
            <a:p>
              <a:pPr marL="120650" indent="-120650" algn="l">
                <a:lnSpc>
                  <a:spcPct val="110000"/>
                </a:lnSpc>
                <a:spcBef>
                  <a:spcPts val="0"/>
                </a:spcBef>
                <a:buClr>
                  <a:srgbClr val="E0044E"/>
                </a:buClr>
                <a:buFont typeface="Arial"/>
                <a:buChar char="•"/>
              </a:pPr>
              <a:r>
                <a:rPr sz="900" b="0" i="0" dirty="0">
                  <a:solidFill>
                    <a:srgbClr val="4C4C4D"/>
                  </a:solidFill>
                  <a:latin typeface="Tenorite"/>
                </a:rPr>
                <a:t>Run variance analysis against the value creation plan</a:t>
              </a:r>
            </a:p>
            <a:p>
              <a:pPr marL="120650" indent="-120650" algn="l">
                <a:lnSpc>
                  <a:spcPct val="110000"/>
                </a:lnSpc>
                <a:spcBef>
                  <a:spcPts val="0"/>
                </a:spcBef>
                <a:buClr>
                  <a:srgbClr val="E0044E"/>
                </a:buClr>
                <a:buFont typeface="Arial"/>
                <a:buChar char="•"/>
              </a:pPr>
              <a:r>
                <a:rPr sz="900" b="0" i="0" dirty="0">
                  <a:solidFill>
                    <a:srgbClr val="4C4C4D"/>
                  </a:solidFill>
                  <a:latin typeface="Tenorite"/>
                </a:rPr>
                <a:t>Build the AI evidence pack for exit and buyer diligence</a:t>
              </a:r>
            </a:p>
          </p:txBody>
        </p:sp>
        <p:sp>
          <p:nvSpPr>
            <p:cNvPr id="41" name="Rounded Rectangle 40"/>
            <p:cNvSpPr/>
            <p:nvPr/>
          </p:nvSpPr>
          <p:spPr>
            <a:xfrm>
              <a:off x="5133363" y="6388040"/>
              <a:ext cx="1371600" cy="52000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lnSpc>
                  <a:spcPct val="110000"/>
                </a:lnSpc>
                <a:spcBef>
                  <a:spcPts val="0"/>
                </a:spcBef>
              </a:pPr>
              <a:r>
                <a:rPr sz="900" b="1" i="0" dirty="0">
                  <a:solidFill>
                    <a:srgbClr val="43224D"/>
                  </a:solidFill>
                  <a:latin typeface="Tenorite"/>
                </a:rPr>
                <a:t>Measured AI value a buyer can verify</a:t>
              </a:r>
            </a:p>
          </p:txBody>
        </p:sp>
      </p:grpSp>
      <p:grpSp>
        <p:nvGrpSpPr>
          <p:cNvPr id="64" name="Group 63">
            <a:extLst>
              <a:ext uri="{FF2B5EF4-FFF2-40B4-BE49-F238E27FC236}">
                <a16:creationId xmlns:a16="http://schemas.microsoft.com/office/drawing/2014/main" id="{35AC9AD2-DFE2-13F6-7280-E267A9FF60B9}"/>
              </a:ext>
            </a:extLst>
          </p:cNvPr>
          <p:cNvGrpSpPr/>
          <p:nvPr/>
        </p:nvGrpSpPr>
        <p:grpSpPr>
          <a:xfrm>
            <a:off x="323850" y="7093238"/>
            <a:ext cx="6202363" cy="304800"/>
            <a:chOff x="304800" y="7002800"/>
            <a:chExt cx="6202363" cy="304800"/>
          </a:xfrm>
        </p:grpSpPr>
        <p:sp>
          <p:nvSpPr>
            <p:cNvPr id="42" name="Rectangle 41"/>
            <p:cNvSpPr/>
            <p:nvPr/>
          </p:nvSpPr>
          <p:spPr>
            <a:xfrm>
              <a:off x="381000" y="7018040"/>
              <a:ext cx="6126163" cy="274320"/>
            </a:xfrm>
            <a:prstGeom prst="rect">
              <a:avLst/>
            </a:prstGeom>
            <a:solidFill>
              <a:srgbClr val="43224D"/>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sz="1200" dirty="0"/>
            </a:p>
          </p:txBody>
        </p:sp>
        <p:sp>
          <p:nvSpPr>
            <p:cNvPr id="43" name="Rounded Rectangle 42"/>
            <p:cNvSpPr/>
            <p:nvPr/>
          </p:nvSpPr>
          <p:spPr>
            <a:xfrm>
              <a:off x="4656138" y="7018040"/>
              <a:ext cx="1851025" cy="274320"/>
            </a:xfrm>
            <a:prstGeom prst="roundRect">
              <a:avLst/>
            </a:prstGeom>
            <a:gradFill rotWithShape="1">
              <a:gsLst>
                <a:gs pos="0">
                  <a:srgbClr val="43224D"/>
                </a:gs>
                <a:gs pos="100000">
                  <a:srgbClr val="5E1A6E"/>
                </a:gs>
              </a:gsLst>
              <a:lin ang="0" scaled="0"/>
            </a:gra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sz="1200" dirty="0"/>
            </a:p>
          </p:txBody>
        </p:sp>
        <p:sp>
          <p:nvSpPr>
            <p:cNvPr id="44" name="TextBox 43"/>
            <p:cNvSpPr txBox="1"/>
            <p:nvPr/>
          </p:nvSpPr>
          <p:spPr>
            <a:xfrm>
              <a:off x="701000" y="7018040"/>
              <a:ext cx="5769960" cy="274320"/>
            </a:xfrm>
            <a:prstGeom prst="rect">
              <a:avLst/>
            </a:prstGeom>
            <a:noFill/>
          </p:spPr>
          <p:txBody>
            <a:bodyPr wrap="square" lIns="0" tIns="0" rIns="0" bIns="0" anchor="ctr"/>
            <a:lstStyle/>
            <a:p>
              <a:pPr algn="l">
                <a:spcBef>
                  <a:spcPts val="0"/>
                </a:spcBef>
              </a:pPr>
              <a:r>
                <a:rPr sz="1200" b="1" i="0" dirty="0">
                  <a:solidFill>
                    <a:srgbClr val="FFFFFF"/>
                  </a:solidFill>
                  <a:latin typeface="Tenorite"/>
                </a:rPr>
                <a:t>Proof Points From Our Work</a:t>
              </a:r>
            </a:p>
          </p:txBody>
        </p:sp>
        <p:sp>
          <p:nvSpPr>
            <p:cNvPr id="45" name="Oval 44"/>
            <p:cNvSpPr/>
            <p:nvPr/>
          </p:nvSpPr>
          <p:spPr>
            <a:xfrm>
              <a:off x="304800" y="7002800"/>
              <a:ext cx="304800" cy="304800"/>
            </a:xfrm>
            <a:prstGeom prst="ellipse">
              <a:avLst/>
            </a:prstGeom>
            <a:solidFill>
              <a:srgbClr val="E0044E"/>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Bef>
                  <a:spcPts val="0"/>
                </a:spcBef>
              </a:pPr>
              <a:r>
                <a:rPr sz="1200" b="1" i="0" dirty="0">
                  <a:solidFill>
                    <a:srgbClr val="FFFFFF"/>
                  </a:solidFill>
                  <a:latin typeface="Tenorite"/>
                </a:rPr>
                <a:t>C</a:t>
              </a:r>
            </a:p>
          </p:txBody>
        </p:sp>
      </p:grpSp>
      <p:sp>
        <p:nvSpPr>
          <p:cNvPr id="46" name="Rounded Rectangle 45"/>
          <p:cNvSpPr/>
          <p:nvPr/>
        </p:nvSpPr>
        <p:spPr>
          <a:xfrm>
            <a:off x="337203" y="7456790"/>
            <a:ext cx="1920240" cy="128016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tIns="27432" bIns="27432" rtlCol="0" anchor="ctr"/>
          <a:lstStyle/>
          <a:p>
            <a:pPr algn="l">
              <a:lnSpc>
                <a:spcPct val="114000"/>
              </a:lnSpc>
              <a:spcBef>
                <a:spcPts val="0"/>
              </a:spcBef>
            </a:pPr>
            <a:r>
              <a:rPr sz="900" b="1" i="0" dirty="0">
                <a:solidFill>
                  <a:srgbClr val="776EA9"/>
                </a:solidFill>
                <a:latin typeface="Tenorite"/>
              </a:rPr>
              <a:t>STEP 1 | FIND</a:t>
            </a:r>
          </a:p>
          <a:p>
            <a:pPr algn="l">
              <a:lnSpc>
                <a:spcPct val="114000"/>
              </a:lnSpc>
              <a:spcBef>
                <a:spcPts val="0"/>
              </a:spcBef>
            </a:pPr>
            <a:r>
              <a:rPr sz="1400" b="1" i="0" dirty="0">
                <a:solidFill>
                  <a:srgbClr val="E0044E"/>
                </a:solidFill>
                <a:latin typeface="Tenorite"/>
              </a:rPr>
              <a:t>15–20 </a:t>
            </a:r>
            <a:r>
              <a:rPr lang="en-US" sz="1400" b="1" i="0">
                <a:solidFill>
                  <a:srgbClr val="E0044E"/>
                </a:solidFill>
                <a:latin typeface="Tenorite"/>
              </a:rPr>
              <a:t>hrs</a:t>
            </a:r>
          </a:p>
          <a:p>
            <a:pPr algn="l">
              <a:lnSpc>
                <a:spcPct val="114000"/>
              </a:lnSpc>
              <a:spcBef>
                <a:spcPts val="100"/>
              </a:spcBef>
              <a:spcAft>
                <a:spcPts val="600"/>
              </a:spcAft>
            </a:pPr>
            <a:r>
              <a:rPr sz="900" b="0" i="0" dirty="0">
                <a:solidFill>
                  <a:srgbClr val="4C4C4D"/>
                </a:solidFill>
                <a:latin typeface="Tenorite"/>
              </a:rPr>
              <a:t>saved for a PE firm by turning raw portfolio company data into structured financial packs</a:t>
            </a:r>
          </a:p>
          <a:p>
            <a:pPr algn="l">
              <a:lnSpc>
                <a:spcPct val="114000"/>
              </a:lnSpc>
              <a:spcBef>
                <a:spcPts val="200"/>
              </a:spcBef>
            </a:pPr>
            <a:r>
              <a:rPr sz="800" b="1" i="0" dirty="0">
                <a:solidFill>
                  <a:srgbClr val="A297B4"/>
                </a:solidFill>
                <a:latin typeface="Tenorite"/>
              </a:rPr>
              <a:t>MID-MARKET PE FIRM</a:t>
            </a:r>
          </a:p>
        </p:txBody>
      </p:sp>
      <p:sp>
        <p:nvSpPr>
          <p:cNvPr id="47" name="Rounded Rectangle 46"/>
          <p:cNvSpPr/>
          <p:nvPr/>
        </p:nvSpPr>
        <p:spPr>
          <a:xfrm>
            <a:off x="2452589" y="7456790"/>
            <a:ext cx="1920240" cy="128016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tIns="27432" bIns="27432" rtlCol="0" anchor="ctr"/>
          <a:lstStyle/>
          <a:p>
            <a:pPr algn="l">
              <a:lnSpc>
                <a:spcPct val="110000"/>
              </a:lnSpc>
              <a:spcBef>
                <a:spcPts val="0"/>
              </a:spcBef>
            </a:pPr>
            <a:r>
              <a:rPr sz="900" b="1" i="0" dirty="0">
                <a:solidFill>
                  <a:srgbClr val="776EA9"/>
                </a:solidFill>
                <a:latin typeface="Tenorite"/>
              </a:rPr>
              <a:t>STEP 3 | BUILD</a:t>
            </a:r>
          </a:p>
          <a:p>
            <a:pPr algn="l">
              <a:lnSpc>
                <a:spcPct val="110000"/>
              </a:lnSpc>
              <a:spcBef>
                <a:spcPts val="0"/>
              </a:spcBef>
            </a:pPr>
            <a:r>
              <a:rPr sz="1400" b="1" i="0" dirty="0">
                <a:solidFill>
                  <a:srgbClr val="E0044E"/>
                </a:solidFill>
                <a:latin typeface="Tenorite"/>
              </a:rPr>
              <a:t>+</a:t>
            </a:r>
            <a:r>
              <a:rPr lang="en-US" sz="1400" b="1" i="0">
                <a:solidFill>
                  <a:srgbClr val="E0044E"/>
                </a:solidFill>
                <a:latin typeface="Tenorite"/>
              </a:rPr>
              <a:t>26%</a:t>
            </a:r>
          </a:p>
          <a:p>
            <a:pPr algn="l">
              <a:lnSpc>
                <a:spcPct val="110000"/>
              </a:lnSpc>
              <a:spcBef>
                <a:spcPts val="100"/>
              </a:spcBef>
            </a:pPr>
            <a:r>
              <a:rPr sz="900" b="0" i="0" dirty="0">
                <a:solidFill>
                  <a:srgbClr val="4C4C4D"/>
                </a:solidFill>
                <a:latin typeface="Tenorite"/>
              </a:rPr>
              <a:t>team productivity and </a:t>
            </a:r>
            <a:r>
              <a:rPr lang="en-US" sz="900" b="0" i="0" dirty="0">
                <a:solidFill>
                  <a:srgbClr val="4C4C4D"/>
                </a:solidFill>
                <a:latin typeface="Tenorite"/>
              </a:rPr>
              <a:t>20%</a:t>
            </a:r>
            <a:r>
              <a:rPr sz="900" b="0" i="0" dirty="0">
                <a:solidFill>
                  <a:srgbClr val="4C4C4D"/>
                </a:solidFill>
                <a:latin typeface="Tenorite"/>
              </a:rPr>
              <a:t> faster turnaround after embedding AI in daily workflows, no added headcount</a:t>
            </a:r>
          </a:p>
          <a:p>
            <a:pPr algn="l">
              <a:lnSpc>
                <a:spcPct val="110000"/>
              </a:lnSpc>
              <a:spcBef>
                <a:spcPts val="200"/>
              </a:spcBef>
            </a:pPr>
            <a:r>
              <a:rPr sz="800" b="1" i="0" dirty="0">
                <a:solidFill>
                  <a:srgbClr val="A297B4"/>
                </a:solidFill>
                <a:latin typeface="Tenorite"/>
              </a:rPr>
              <a:t>BULGE-BRACKET INVESTMENT BANK</a:t>
            </a:r>
          </a:p>
        </p:txBody>
      </p:sp>
      <p:sp>
        <p:nvSpPr>
          <p:cNvPr id="48" name="Rounded Rectangle 47"/>
          <p:cNvSpPr/>
          <p:nvPr/>
        </p:nvSpPr>
        <p:spPr>
          <a:xfrm>
            <a:off x="4542575" y="7456790"/>
            <a:ext cx="1920240" cy="1280160"/>
          </a:xfrm>
          <a:prstGeom prst="roundRect">
            <a:avLst>
              <a:gd name="adj" fmla="val 8000"/>
            </a:avLst>
          </a:prstGeom>
          <a:solidFill>
            <a:srgbClr val="FFFFFF"/>
          </a:solidFill>
          <a:ln w="6350">
            <a:solidFill>
              <a:srgbClr val="E6E1EE"/>
            </a:solidFill>
          </a:ln>
          <a:effectLst>
            <a:outerShdw blurRad="50800" dist="25400" dir="2700000" algn="tl" rotWithShape="0">
              <a:prstClr val="black">
                <a:alpha val="28000"/>
              </a:prstClr>
            </a:outerShdw>
          </a:effectLst>
        </p:spPr>
        <p:style>
          <a:lnRef idx="1">
            <a:schemeClr val="accent1"/>
          </a:lnRef>
          <a:fillRef idx="3">
            <a:schemeClr val="accent1"/>
          </a:fillRef>
          <a:effectRef idx="2">
            <a:schemeClr val="accent1"/>
          </a:effectRef>
          <a:fontRef idx="minor">
            <a:schemeClr val="lt1"/>
          </a:fontRef>
        </p:style>
        <p:txBody>
          <a:bodyPr wrap="square" tIns="27432" bIns="27432" rtlCol="0" anchor="ctr"/>
          <a:lstStyle/>
          <a:p>
            <a:pPr algn="l">
              <a:lnSpc>
                <a:spcPct val="110000"/>
              </a:lnSpc>
              <a:spcBef>
                <a:spcPts val="0"/>
              </a:spcBef>
            </a:pPr>
            <a:r>
              <a:rPr sz="900" b="1" i="0" dirty="0">
                <a:solidFill>
                  <a:srgbClr val="776EA9"/>
                </a:solidFill>
                <a:latin typeface="Tenorite"/>
              </a:rPr>
              <a:t>STEP 4 | SCALE</a:t>
            </a:r>
          </a:p>
          <a:p>
            <a:pPr algn="l">
              <a:lnSpc>
                <a:spcPct val="110000"/>
              </a:lnSpc>
              <a:spcBef>
                <a:spcPts val="0"/>
              </a:spcBef>
            </a:pPr>
            <a:r>
              <a:rPr lang="en-US" sz="1400" b="1" i="0">
                <a:solidFill>
                  <a:srgbClr val="E0044E"/>
                </a:solidFill>
                <a:latin typeface="Tenorite"/>
              </a:rPr>
              <a:t>30–40%</a:t>
            </a:r>
          </a:p>
          <a:p>
            <a:pPr algn="l">
              <a:lnSpc>
                <a:spcPct val="110000"/>
              </a:lnSpc>
              <a:spcBef>
                <a:spcPts val="100"/>
              </a:spcBef>
            </a:pPr>
            <a:r>
              <a:rPr sz="900" b="0" i="0" dirty="0">
                <a:solidFill>
                  <a:srgbClr val="4C4C4D"/>
                </a:solidFill>
                <a:latin typeface="Tenorite"/>
              </a:rPr>
              <a:t>cost savings across 100+ </a:t>
            </a:r>
            <a:r>
              <a:rPr lang="en-US" sz="900" b="0" i="0" dirty="0">
                <a:solidFill>
                  <a:srgbClr val="4C4C4D"/>
                </a:solidFill>
                <a:latin typeface="Tenorite"/>
              </a:rPr>
              <a:t>assets</a:t>
            </a:r>
            <a:r>
              <a:rPr sz="900" b="0" i="0" dirty="0">
                <a:solidFill>
                  <a:srgbClr val="4C4C4D"/>
                </a:solidFill>
                <a:latin typeface="Tenorite"/>
              </a:rPr>
              <a:t> after redesigning portfolio operations, without adding headcount</a:t>
            </a:r>
          </a:p>
          <a:p>
            <a:pPr algn="l">
              <a:lnSpc>
                <a:spcPct val="110000"/>
              </a:lnSpc>
              <a:spcBef>
                <a:spcPts val="200"/>
              </a:spcBef>
            </a:pPr>
            <a:r>
              <a:rPr sz="800" b="1" i="0" dirty="0">
                <a:solidFill>
                  <a:srgbClr val="A297B4"/>
                </a:solidFill>
                <a:latin typeface="Tenorite"/>
              </a:rPr>
              <a:t>INVESTMENT MANAGEMENT FIRM</a:t>
            </a:r>
          </a:p>
        </p:txBody>
      </p:sp>
      <p:grpSp>
        <p:nvGrpSpPr>
          <p:cNvPr id="55" name="Group 54">
            <a:extLst>
              <a:ext uri="{FF2B5EF4-FFF2-40B4-BE49-F238E27FC236}">
                <a16:creationId xmlns:a16="http://schemas.microsoft.com/office/drawing/2014/main" id="{115D050E-11D0-D369-4FCD-D80AD3BB9996}"/>
              </a:ext>
            </a:extLst>
          </p:cNvPr>
          <p:cNvGrpSpPr/>
          <p:nvPr/>
        </p:nvGrpSpPr>
        <p:grpSpPr>
          <a:xfrm>
            <a:off x="326742" y="8854081"/>
            <a:ext cx="6251857" cy="502920"/>
            <a:chOff x="301343" y="6559999"/>
            <a:chExt cx="6197052" cy="760002"/>
          </a:xfrm>
        </p:grpSpPr>
        <p:sp>
          <p:nvSpPr>
            <p:cNvPr id="56" name="Rounded Rectangle 13">
              <a:extLst>
                <a:ext uri="{FF2B5EF4-FFF2-40B4-BE49-F238E27FC236}">
                  <a16:creationId xmlns:a16="http://schemas.microsoft.com/office/drawing/2014/main" id="{13FDF9C7-4954-B5E3-3949-B91B4C91D263}"/>
                </a:ext>
              </a:extLst>
            </p:cNvPr>
            <p:cNvSpPr/>
            <p:nvPr/>
          </p:nvSpPr>
          <p:spPr>
            <a:xfrm rot="10800000">
              <a:off x="301343" y="6559999"/>
              <a:ext cx="6132814" cy="760000"/>
            </a:xfrm>
            <a:prstGeom prst="roundRect">
              <a:avLst>
                <a:gd name="adj" fmla="val 5722"/>
              </a:avLst>
            </a:prstGeom>
            <a:gradFill flip="none" rotWithShape="1">
              <a:gsLst>
                <a:gs pos="100000">
                  <a:srgbClr val="E1DCF7"/>
                </a:gs>
                <a:gs pos="0">
                  <a:srgbClr val="F3E4F9"/>
                </a:gs>
              </a:gsLst>
              <a:lin ang="10800000" scaled="1"/>
              <a:tileRect/>
            </a:gra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7" name="Group 56">
              <a:extLst>
                <a:ext uri="{FF2B5EF4-FFF2-40B4-BE49-F238E27FC236}">
                  <a16:creationId xmlns:a16="http://schemas.microsoft.com/office/drawing/2014/main" id="{12911CE6-DA19-98D4-85BB-53EFA09CBE82}"/>
                </a:ext>
              </a:extLst>
            </p:cNvPr>
            <p:cNvGrpSpPr/>
            <p:nvPr/>
          </p:nvGrpSpPr>
          <p:grpSpPr>
            <a:xfrm>
              <a:off x="329883" y="6559999"/>
              <a:ext cx="6168512" cy="760002"/>
              <a:chOff x="329883" y="6267012"/>
              <a:chExt cx="6168512" cy="1279126"/>
            </a:xfrm>
            <a:noFill/>
          </p:grpSpPr>
          <p:sp>
            <p:nvSpPr>
              <p:cNvPr id="60" name="Rectangle 59">
                <a:extLst>
                  <a:ext uri="{FF2B5EF4-FFF2-40B4-BE49-F238E27FC236}">
                    <a16:creationId xmlns:a16="http://schemas.microsoft.com/office/drawing/2014/main" id="{1AF60BD9-8765-E1DA-6FA6-FDFDD0E186A9}"/>
                  </a:ext>
                </a:extLst>
              </p:cNvPr>
              <p:cNvSpPr/>
              <p:nvPr/>
            </p:nvSpPr>
            <p:spPr>
              <a:xfrm>
                <a:off x="329883" y="6267015"/>
                <a:ext cx="46355" cy="127912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1B6AB983-0C68-6E07-BB59-B688FF15F478}"/>
                  </a:ext>
                </a:extLst>
              </p:cNvPr>
              <p:cNvSpPr/>
              <p:nvPr/>
            </p:nvSpPr>
            <p:spPr>
              <a:xfrm>
                <a:off x="329883" y="6267012"/>
                <a:ext cx="6168512" cy="1279124"/>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pPr>
                  <a:lnSpc>
                    <a:spcPct val="110000"/>
                  </a:lnSpc>
                </a:pPr>
                <a:r>
                  <a:rPr lang="en-US" sz="1200" b="0" i="1" dirty="0">
                    <a:solidFill>
                      <a:srgbClr val="43224D"/>
                    </a:solidFill>
                    <a:latin typeface="Tenorite"/>
                  </a:rPr>
                  <a:t>Evalueserve gives sponsors the analysts, data and AI tooling to find, build and prove AI value in every portfolio company, without building a large in-house team.</a:t>
                </a:r>
                <a:endParaRPr sz="1200" b="0" i="1" dirty="0">
                  <a:solidFill>
                    <a:srgbClr val="43224D"/>
                  </a:solidFill>
                  <a:latin typeface="Tenorite"/>
                </a:endParaRPr>
              </a:p>
            </p:txBody>
          </p:sp>
        </p:grpSp>
        <p:sp>
          <p:nvSpPr>
            <p:cNvPr id="58" name="Rounded Rectangle 13">
              <a:extLst>
                <a:ext uri="{FF2B5EF4-FFF2-40B4-BE49-F238E27FC236}">
                  <a16:creationId xmlns:a16="http://schemas.microsoft.com/office/drawing/2014/main" id="{890D2297-C06A-81EF-E5F6-871EFCB624E8}"/>
                </a:ext>
              </a:extLst>
            </p:cNvPr>
            <p:cNvSpPr/>
            <p:nvPr/>
          </p:nvSpPr>
          <p:spPr>
            <a:xfrm rot="10800000">
              <a:off x="301343" y="6560000"/>
              <a:ext cx="117932" cy="760000"/>
            </a:xfrm>
            <a:prstGeom prst="roundRect">
              <a:avLst>
                <a:gd name="adj" fmla="val 49211"/>
              </a:avLst>
            </a:prstGeom>
            <a:solidFill>
              <a:schemeClr val="bg2"/>
            </a:soli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ounded Rectangle 13">
              <a:extLst>
                <a:ext uri="{FF2B5EF4-FFF2-40B4-BE49-F238E27FC236}">
                  <a16:creationId xmlns:a16="http://schemas.microsoft.com/office/drawing/2014/main" id="{4CD99BCD-F1B5-09DA-BBD6-FD41946D5268}"/>
                </a:ext>
              </a:extLst>
            </p:cNvPr>
            <p:cNvSpPr/>
            <p:nvPr/>
          </p:nvSpPr>
          <p:spPr>
            <a:xfrm rot="10800000">
              <a:off x="359605" y="6559999"/>
              <a:ext cx="117934" cy="760001"/>
            </a:xfrm>
            <a:prstGeom prst="roundRect">
              <a:avLst>
                <a:gd name="adj" fmla="val 0"/>
              </a:avLst>
            </a:prstGeom>
            <a:solidFill>
              <a:srgbClr val="F3E4F9"/>
            </a:soli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0" name="Sources"/>
          <p:cNvSpPr txBox="1"/>
          <p:nvPr/>
        </p:nvSpPr>
        <p:spPr>
          <a:xfrm>
            <a:off x="329883" y="9400000"/>
            <a:ext cx="5180000" cy="470000"/>
          </a:xfrm>
          <a:prstGeom prst="rect">
            <a:avLst/>
          </a:prstGeom>
          <a:noFill/>
        </p:spPr>
        <p:txBody>
          <a:bodyPr wrap="square" lIns="0" tIns="0" rIns="0" bIns="0" anchor="t">
            <a:noAutofit/>
          </a:bodyPr>
          <a:lstStyle/>
          <a:p>
            <a:pPr>
              <a:lnSpc>
                <a:spcPct val="100000"/>
              </a:lnSpc>
            </a:pPr>
            <a:r>
              <a:rPr lang="en-US" sz="700" b="1" i="1">
                <a:solidFill>
                  <a:srgbClr val="4C4C4D"/>
                </a:solidFill>
                <a:latin typeface="Tenorite"/>
              </a:rPr>
              <a:t>Sources: </a:t>
            </a:r>
            <a:r>
              <a:rPr lang="en-US" sz="700" i="1">
                <a:solidFill>
                  <a:srgbClr val="4C4C4D"/>
                </a:solidFill>
                <a:latin typeface="Tenorite"/>
              </a:rPr>
              <a:t>Evalueserve, Private Markets Solutions, Case Studies and Insights (2025–26).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7203" y="313185"/>
            <a:ext cx="6169960" cy="609437"/>
          </a:xfrm>
          <a:prstGeom prst="rect">
            <a:avLst/>
          </a:prstGeom>
          <a:noFill/>
        </p:spPr>
        <p:txBody>
          <a:bodyPr wrap="square" lIns="0" tIns="0" rIns="0" bIns="0" anchor="ctr"/>
          <a:lstStyle/>
          <a:p>
            <a:pPr algn="l">
              <a:lnSpc>
                <a:spcPct val="100000"/>
              </a:lnSpc>
              <a:spcBef>
                <a:spcPts val="0"/>
              </a:spcBef>
            </a:pPr>
            <a:r>
              <a:rPr sz="2000" b="1" i="0" dirty="0">
                <a:solidFill>
                  <a:srgbClr val="43224D"/>
                </a:solidFill>
                <a:latin typeface="Georgia"/>
              </a:rPr>
              <a:t>AI Will Not Lift Every Portfolio. Discipline Will Decide Who Wins.</a:t>
            </a:r>
          </a:p>
        </p:txBody>
      </p:sp>
      <p:sp>
        <p:nvSpPr>
          <p:cNvPr id="3" name="TextBox 2"/>
          <p:cNvSpPr txBox="1"/>
          <p:nvPr/>
        </p:nvSpPr>
        <p:spPr>
          <a:xfrm>
            <a:off x="337203" y="1288746"/>
            <a:ext cx="6169960" cy="478110"/>
          </a:xfrm>
          <a:prstGeom prst="rect">
            <a:avLst/>
          </a:prstGeom>
          <a:noFill/>
        </p:spPr>
        <p:txBody>
          <a:bodyPr wrap="square" lIns="0" tIns="0" rIns="0" bIns="0" anchor="t"/>
          <a:lstStyle/>
          <a:p>
            <a:pPr algn="l">
              <a:lnSpc>
                <a:spcPct val="110000"/>
              </a:lnSpc>
              <a:spcBef>
                <a:spcPts val="0"/>
              </a:spcBef>
            </a:pPr>
            <a:r>
              <a:rPr sz="1000" b="0" i="0" dirty="0">
                <a:solidFill>
                  <a:srgbClr val="4C4C4D"/>
                </a:solidFill>
                <a:latin typeface="Tenorite"/>
              </a:rPr>
              <a:t>The 2026 research is clear on one thing: AI is not the risk. The risk is treating it as a side project. We expect the gap between sponsors who run AI as a value creation lever and those who keep piloting it to widen with every vintage. Five convictions shape how we advise our clients.</a:t>
            </a:r>
          </a:p>
        </p:txBody>
      </p:sp>
      <p:grpSp>
        <p:nvGrpSpPr>
          <p:cNvPr id="39" name="Group 38">
            <a:extLst>
              <a:ext uri="{FF2B5EF4-FFF2-40B4-BE49-F238E27FC236}">
                <a16:creationId xmlns:a16="http://schemas.microsoft.com/office/drawing/2014/main" id="{9D3F1ECD-7315-D5F3-045D-A3F536D084B6}"/>
              </a:ext>
            </a:extLst>
          </p:cNvPr>
          <p:cNvGrpSpPr/>
          <p:nvPr/>
        </p:nvGrpSpPr>
        <p:grpSpPr>
          <a:xfrm>
            <a:off x="337203" y="1900802"/>
            <a:ext cx="2926080" cy="2011680"/>
            <a:chOff x="337203" y="1850000"/>
            <a:chExt cx="2984980" cy="1850000"/>
          </a:xfrm>
        </p:grpSpPr>
        <p:sp>
          <p:nvSpPr>
            <p:cNvPr id="4" name="Rounded Rectangle 3"/>
            <p:cNvSpPr/>
            <p:nvPr/>
          </p:nvSpPr>
          <p:spPr>
            <a:xfrm>
              <a:off x="337203" y="2070000"/>
              <a:ext cx="2984980" cy="1630000"/>
            </a:xfrm>
            <a:prstGeom prst="roundRect">
              <a:avLst>
                <a:gd name="adj" fmla="val 6000"/>
              </a:avLst>
            </a:prstGeom>
            <a:solidFill>
              <a:srgbClr val="FFFFFF"/>
            </a:solidFill>
            <a:ln w="12700">
              <a:solidFill>
                <a:srgbClr val="776EA9"/>
              </a:solid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lnSpc>
                  <a:spcPct val="120000"/>
                </a:lnSpc>
              </a:pPr>
              <a:endParaRPr dirty="0"/>
            </a:p>
          </p:txBody>
        </p:sp>
        <p:sp>
          <p:nvSpPr>
            <p:cNvPr id="5" name="Rounded Rectangle 4"/>
            <p:cNvSpPr/>
            <p:nvPr/>
          </p:nvSpPr>
          <p:spPr>
            <a:xfrm>
              <a:off x="473237" y="1850000"/>
              <a:ext cx="2686482" cy="440000"/>
            </a:xfrm>
            <a:prstGeom prst="roundRect">
              <a:avLst>
                <a:gd name="adj" fmla="val 50000"/>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lnSpc>
                  <a:spcPct val="105000"/>
                </a:lnSpc>
                <a:spcBef>
                  <a:spcPts val="0"/>
                </a:spcBef>
              </a:pPr>
              <a:r>
                <a:rPr sz="1200" b="1" i="0" dirty="0">
                  <a:solidFill>
                    <a:srgbClr val="FFFFFF"/>
                  </a:solidFill>
                  <a:latin typeface="Tenorite"/>
                </a:rPr>
                <a:t>01  The technology question is settled; scaling is the real test</a:t>
              </a:r>
            </a:p>
          </p:txBody>
        </p:sp>
        <p:sp>
          <p:nvSpPr>
            <p:cNvPr id="6" name="TextBox 5"/>
            <p:cNvSpPr txBox="1"/>
            <p:nvPr/>
          </p:nvSpPr>
          <p:spPr>
            <a:xfrm>
              <a:off x="408459" y="2285763"/>
              <a:ext cx="2802100" cy="1320000"/>
            </a:xfrm>
            <a:prstGeom prst="rect">
              <a:avLst/>
            </a:prstGeom>
            <a:noFill/>
          </p:spPr>
          <p:txBody>
            <a:bodyPr wrap="square" lIns="0" tIns="0" rIns="0" bIns="0" anchor="ctr"/>
            <a:lstStyle/>
            <a:p>
              <a:pPr algn="ctr">
                <a:lnSpc>
                  <a:spcPct val="120000"/>
                </a:lnSpc>
                <a:spcBef>
                  <a:spcPts val="0"/>
                </a:spcBef>
              </a:pPr>
              <a:r>
                <a:rPr lang="en-US" sz="1100" b="1" i="0" dirty="0">
                  <a:solidFill>
                    <a:srgbClr val="4C4C4D"/>
                  </a:solidFill>
                  <a:latin typeface="Tenorite"/>
                </a:rPr>
                <a:t>95%</a:t>
              </a:r>
              <a:r>
                <a:rPr lang="en-US" sz="1100" b="0" i="0" dirty="0">
                  <a:solidFill>
                    <a:srgbClr val="4C4C4D"/>
                  </a:solidFill>
                  <a:latin typeface="Tenorite"/>
                </a:rPr>
                <a:t> of PE funds (surveyed) say AI initiatives meet or beat the business case, yet only </a:t>
              </a:r>
              <a:r>
                <a:rPr lang="en-US" sz="1100" b="1" i="0" dirty="0">
                  <a:solidFill>
                    <a:srgbClr val="4C4C4D"/>
                  </a:solidFill>
                  <a:latin typeface="Tenorite"/>
                </a:rPr>
                <a:t>36%</a:t>
              </a:r>
              <a:r>
                <a:rPr lang="en-US" sz="1100" b="0" i="0" dirty="0">
                  <a:solidFill>
                    <a:srgbClr val="4C4C4D"/>
                  </a:solidFill>
                  <a:latin typeface="Tenorite"/>
                </a:rPr>
                <a:t> of </a:t>
              </a:r>
              <a:r>
                <a:rPr lang="en-US" sz="1100" b="0" i="0" dirty="0" err="1">
                  <a:solidFill>
                    <a:srgbClr val="4C4C4D"/>
                  </a:solidFill>
                  <a:latin typeface="Tenorite"/>
                </a:rPr>
                <a:t>PortCos</a:t>
              </a:r>
              <a:r>
                <a:rPr lang="en-US" sz="1100" b="0" i="0" dirty="0">
                  <a:solidFill>
                    <a:srgbClr val="4C4C4D"/>
                  </a:solidFill>
                  <a:latin typeface="Tenorite"/>
                </a:rPr>
                <a:t> have moved AI into production and just </a:t>
              </a:r>
              <a:r>
                <a:rPr lang="en-US" sz="1100" b="1" i="0" dirty="0">
                  <a:solidFill>
                    <a:srgbClr val="4C4C4D"/>
                  </a:solidFill>
                  <a:latin typeface="Tenorite"/>
                </a:rPr>
                <a:t>7%</a:t>
              </a:r>
              <a:r>
                <a:rPr lang="en-US" sz="1100" b="0" i="0" dirty="0">
                  <a:solidFill>
                    <a:srgbClr val="4C4C4D"/>
                  </a:solidFill>
                  <a:latin typeface="Tenorite"/>
                </a:rPr>
                <a:t> have scaled </a:t>
              </a:r>
              <a:r>
                <a:rPr lang="en-US" sz="1100" b="0" i="0">
                  <a:solidFill>
                    <a:srgbClr val="4C4C4D"/>
                  </a:solidFill>
                  <a:latin typeface="Tenorite"/>
                </a:rPr>
                <a:t>it enterprise-wide. </a:t>
              </a:r>
              <a:r>
                <a:rPr lang="en-US" sz="1100" b="0" i="0" dirty="0">
                  <a:solidFill>
                    <a:srgbClr val="4C4C4D"/>
                  </a:solidFill>
                  <a:latin typeface="Tenorite"/>
                </a:rPr>
                <a:t>The value sits in closing that gap.</a:t>
              </a:r>
              <a:endParaRPr sz="1100" b="0" i="0" dirty="0">
                <a:solidFill>
                  <a:srgbClr val="4C4C4D"/>
                </a:solidFill>
                <a:latin typeface="Tenorite"/>
              </a:endParaRPr>
            </a:p>
            <a:p>
              <a:pPr algn="ctr">
                <a:lnSpc>
                  <a:spcPct val="120000"/>
                </a:lnSpc>
                <a:spcBef>
                  <a:spcPts val="400"/>
                </a:spcBef>
              </a:pPr>
              <a:r>
                <a:rPr sz="1000" b="0" i="1" dirty="0">
                  <a:solidFill>
                    <a:srgbClr val="776EA9"/>
                  </a:solidFill>
                  <a:latin typeface="Tenorite"/>
                </a:rPr>
                <a:t>FTI 2026</a:t>
              </a:r>
            </a:p>
          </p:txBody>
        </p:sp>
      </p:grpSp>
      <p:grpSp>
        <p:nvGrpSpPr>
          <p:cNvPr id="40" name="Group 39">
            <a:extLst>
              <a:ext uri="{FF2B5EF4-FFF2-40B4-BE49-F238E27FC236}">
                <a16:creationId xmlns:a16="http://schemas.microsoft.com/office/drawing/2014/main" id="{C63139C1-3FB4-07DB-BC1B-95EC9F53AF9B}"/>
              </a:ext>
            </a:extLst>
          </p:cNvPr>
          <p:cNvGrpSpPr/>
          <p:nvPr/>
        </p:nvGrpSpPr>
        <p:grpSpPr>
          <a:xfrm>
            <a:off x="3589917" y="1900802"/>
            <a:ext cx="2926080" cy="2011680"/>
            <a:chOff x="3522183" y="1850000"/>
            <a:chExt cx="2984980" cy="1850000"/>
          </a:xfrm>
        </p:grpSpPr>
        <p:sp>
          <p:nvSpPr>
            <p:cNvPr id="7" name="Rounded Rectangle 6"/>
            <p:cNvSpPr/>
            <p:nvPr/>
          </p:nvSpPr>
          <p:spPr>
            <a:xfrm>
              <a:off x="3522183" y="2070000"/>
              <a:ext cx="2984980" cy="1630000"/>
            </a:xfrm>
            <a:prstGeom prst="roundRect">
              <a:avLst>
                <a:gd name="adj" fmla="val 6000"/>
              </a:avLst>
            </a:prstGeom>
            <a:solidFill>
              <a:srgbClr val="FFFFFF"/>
            </a:solidFill>
            <a:ln w="12700">
              <a:solidFill>
                <a:srgbClr val="776EA9"/>
              </a:solid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lnSpc>
                  <a:spcPct val="120000"/>
                </a:lnSpc>
              </a:pPr>
              <a:endParaRPr dirty="0"/>
            </a:p>
          </p:txBody>
        </p:sp>
        <p:sp>
          <p:nvSpPr>
            <p:cNvPr id="8" name="Rounded Rectangle 7"/>
            <p:cNvSpPr/>
            <p:nvPr/>
          </p:nvSpPr>
          <p:spPr>
            <a:xfrm>
              <a:off x="3671432" y="1850000"/>
              <a:ext cx="2686482" cy="440000"/>
            </a:xfrm>
            <a:prstGeom prst="roundRect">
              <a:avLst>
                <a:gd name="adj" fmla="val 50000"/>
              </a:avLst>
            </a:prstGeom>
            <a:solidFill>
              <a:srgbClr val="A297B4"/>
            </a:solidFill>
            <a:ln>
              <a:noFill/>
            </a:ln>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lnSpc>
                  <a:spcPct val="105000"/>
                </a:lnSpc>
                <a:spcBef>
                  <a:spcPts val="0"/>
                </a:spcBef>
              </a:pPr>
              <a:r>
                <a:rPr sz="1200" b="1" i="0" dirty="0">
                  <a:solidFill>
                    <a:srgbClr val="FFFFFF"/>
                  </a:solidFill>
                  <a:latin typeface="Tenorite"/>
                </a:rPr>
                <a:t>02  Revenue is the bigger prize, not cost</a:t>
              </a:r>
            </a:p>
          </p:txBody>
        </p:sp>
        <p:sp>
          <p:nvSpPr>
            <p:cNvPr id="9" name="TextBox 8"/>
            <p:cNvSpPr txBox="1"/>
            <p:nvPr/>
          </p:nvSpPr>
          <p:spPr>
            <a:xfrm>
              <a:off x="3665446" y="2285764"/>
              <a:ext cx="2705138" cy="1320000"/>
            </a:xfrm>
            <a:prstGeom prst="rect">
              <a:avLst/>
            </a:prstGeom>
            <a:noFill/>
          </p:spPr>
          <p:txBody>
            <a:bodyPr wrap="square" lIns="0" tIns="0" rIns="0" bIns="0" anchor="ctr"/>
            <a:lstStyle/>
            <a:p>
              <a:pPr algn="ctr">
                <a:lnSpc>
                  <a:spcPct val="120000"/>
                </a:lnSpc>
                <a:spcBef>
                  <a:spcPts val="0"/>
                </a:spcBef>
              </a:pPr>
              <a:r>
                <a:rPr sz="1100" b="0" i="0" dirty="0">
                  <a:solidFill>
                    <a:srgbClr val="4C4C4D"/>
                  </a:solidFill>
                  <a:latin typeface="Tenorite"/>
                </a:rPr>
                <a:t>Revenue growth now drives </a:t>
              </a:r>
              <a:r>
                <a:rPr sz="1100" b="1" i="0" dirty="0">
                  <a:solidFill>
                    <a:srgbClr val="4C4C4D"/>
                  </a:solidFill>
                  <a:latin typeface="Tenorite"/>
                </a:rPr>
                <a:t>75%</a:t>
              </a:r>
              <a:r>
                <a:rPr sz="1100" b="0" i="0" dirty="0">
                  <a:solidFill>
                    <a:srgbClr val="4C4C4D"/>
                  </a:solidFill>
                  <a:latin typeface="Tenorite"/>
                </a:rPr>
                <a:t> of value creation, and </a:t>
              </a:r>
              <a:r>
                <a:rPr sz="1100" b="1" i="0" dirty="0">
                  <a:solidFill>
                    <a:srgbClr val="4C4C4D"/>
                  </a:solidFill>
                  <a:latin typeface="Tenorite"/>
                </a:rPr>
                <a:t>41%</a:t>
              </a:r>
              <a:r>
                <a:rPr sz="1100" b="0" i="0" dirty="0">
                  <a:solidFill>
                    <a:srgbClr val="4C4C4D"/>
                  </a:solidFill>
                  <a:latin typeface="Tenorite"/>
                </a:rPr>
                <a:t> of funds name it their top AI goal. Sponsors that use AI only to cut cost will leave most of the upside on the table.</a:t>
              </a:r>
            </a:p>
            <a:p>
              <a:pPr algn="ctr">
                <a:lnSpc>
                  <a:spcPct val="120000"/>
                </a:lnSpc>
                <a:spcBef>
                  <a:spcPts val="400"/>
                </a:spcBef>
              </a:pPr>
              <a:r>
                <a:rPr sz="1000" b="0" i="1" dirty="0">
                  <a:solidFill>
                    <a:srgbClr val="776EA9"/>
                  </a:solidFill>
                  <a:latin typeface="Tenorite"/>
                </a:rPr>
                <a:t>Gain; FTI 2026</a:t>
              </a:r>
            </a:p>
          </p:txBody>
        </p:sp>
      </p:grpSp>
      <p:grpSp>
        <p:nvGrpSpPr>
          <p:cNvPr id="38" name="Group 37">
            <a:extLst>
              <a:ext uri="{FF2B5EF4-FFF2-40B4-BE49-F238E27FC236}">
                <a16:creationId xmlns:a16="http://schemas.microsoft.com/office/drawing/2014/main" id="{F1BBA66D-E56C-88EA-5EF7-70C7FC2B10E0}"/>
              </a:ext>
            </a:extLst>
          </p:cNvPr>
          <p:cNvGrpSpPr/>
          <p:nvPr/>
        </p:nvGrpSpPr>
        <p:grpSpPr>
          <a:xfrm>
            <a:off x="337203" y="4145537"/>
            <a:ext cx="2926080" cy="2011680"/>
            <a:chOff x="337203" y="3900000"/>
            <a:chExt cx="2984980" cy="1850000"/>
          </a:xfrm>
        </p:grpSpPr>
        <p:sp>
          <p:nvSpPr>
            <p:cNvPr id="10" name="Rounded Rectangle 9"/>
            <p:cNvSpPr/>
            <p:nvPr/>
          </p:nvSpPr>
          <p:spPr>
            <a:xfrm>
              <a:off x="337203" y="4120000"/>
              <a:ext cx="2984980" cy="1630000"/>
            </a:xfrm>
            <a:prstGeom prst="roundRect">
              <a:avLst>
                <a:gd name="adj" fmla="val 6000"/>
              </a:avLst>
            </a:prstGeom>
            <a:solidFill>
              <a:srgbClr val="FFFFFF"/>
            </a:solidFill>
            <a:ln w="12700">
              <a:solidFill>
                <a:srgbClr val="776EA9"/>
              </a:solid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lnSpc>
                  <a:spcPct val="120000"/>
                </a:lnSpc>
              </a:pPr>
              <a:endParaRPr dirty="0"/>
            </a:p>
          </p:txBody>
        </p:sp>
        <p:sp>
          <p:nvSpPr>
            <p:cNvPr id="11" name="Rounded Rectangle 10"/>
            <p:cNvSpPr/>
            <p:nvPr/>
          </p:nvSpPr>
          <p:spPr>
            <a:xfrm>
              <a:off x="486452" y="3900000"/>
              <a:ext cx="2686482" cy="440000"/>
            </a:xfrm>
            <a:prstGeom prst="roundRect">
              <a:avLst>
                <a:gd name="adj" fmla="val 50000"/>
              </a:avLst>
            </a:prstGeom>
            <a:solidFill>
              <a:srgbClr val="A297B4"/>
            </a:solidFill>
            <a:ln>
              <a:noFill/>
            </a:ln>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lnSpc>
                  <a:spcPct val="105000"/>
                </a:lnSpc>
                <a:spcBef>
                  <a:spcPts val="0"/>
                </a:spcBef>
              </a:pPr>
              <a:r>
                <a:rPr sz="1200" b="1" i="0" dirty="0">
                  <a:solidFill>
                    <a:srgbClr val="FFFFFF"/>
                  </a:solidFill>
                  <a:latin typeface="Tenorite"/>
                </a:rPr>
                <a:t>03  Build once at fund level, then reuse</a:t>
              </a:r>
            </a:p>
          </p:txBody>
        </p:sp>
        <p:sp>
          <p:nvSpPr>
            <p:cNvPr id="12" name="TextBox 11"/>
            <p:cNvSpPr txBox="1"/>
            <p:nvPr/>
          </p:nvSpPr>
          <p:spPr>
            <a:xfrm>
              <a:off x="493422" y="4353283"/>
              <a:ext cx="2705138" cy="1261364"/>
            </a:xfrm>
            <a:prstGeom prst="rect">
              <a:avLst/>
            </a:prstGeom>
            <a:noFill/>
          </p:spPr>
          <p:txBody>
            <a:bodyPr wrap="square" lIns="0" tIns="0" rIns="0" bIns="0" anchor="ctr"/>
            <a:lstStyle/>
            <a:p>
              <a:pPr algn="ctr">
                <a:lnSpc>
                  <a:spcPct val="120000"/>
                </a:lnSpc>
                <a:spcBef>
                  <a:spcPts val="0"/>
                </a:spcBef>
              </a:pPr>
              <a:r>
                <a:rPr sz="1100" b="1" i="0" dirty="0">
                  <a:solidFill>
                    <a:srgbClr val="4C4C4D"/>
                  </a:solidFill>
                  <a:latin typeface="Tenorite"/>
                </a:rPr>
                <a:t>EQT, Thoma Bravo, Vista and Hg</a:t>
              </a:r>
              <a:r>
                <a:rPr sz="1100" b="0" i="0" dirty="0">
                  <a:solidFill>
                    <a:srgbClr val="4C4C4D"/>
                  </a:solidFill>
                  <a:latin typeface="Tenorite"/>
                </a:rPr>
                <a:t> are building shared AI platforms across hundreds of companies. Company-by-company pilots will struggle to match their speed or cost.</a:t>
              </a:r>
            </a:p>
            <a:p>
              <a:pPr algn="ctr">
                <a:lnSpc>
                  <a:spcPct val="120000"/>
                </a:lnSpc>
                <a:spcBef>
                  <a:spcPts val="400"/>
                </a:spcBef>
              </a:pPr>
              <a:r>
                <a:rPr sz="1000" b="0" i="1" dirty="0">
                  <a:solidFill>
                    <a:srgbClr val="776EA9"/>
                  </a:solidFill>
                  <a:latin typeface="Tenorite"/>
                </a:rPr>
                <a:t>Company disclosures</a:t>
              </a:r>
            </a:p>
          </p:txBody>
        </p:sp>
      </p:grpSp>
      <p:grpSp>
        <p:nvGrpSpPr>
          <p:cNvPr id="37" name="Group 36">
            <a:extLst>
              <a:ext uri="{FF2B5EF4-FFF2-40B4-BE49-F238E27FC236}">
                <a16:creationId xmlns:a16="http://schemas.microsoft.com/office/drawing/2014/main" id="{47357A7B-F6D0-E068-629C-D8F3E6D8073D}"/>
              </a:ext>
            </a:extLst>
          </p:cNvPr>
          <p:cNvGrpSpPr/>
          <p:nvPr/>
        </p:nvGrpSpPr>
        <p:grpSpPr>
          <a:xfrm>
            <a:off x="3589917" y="4145537"/>
            <a:ext cx="2926080" cy="2011680"/>
            <a:chOff x="3522183" y="3900000"/>
            <a:chExt cx="2984980" cy="1850000"/>
          </a:xfrm>
        </p:grpSpPr>
        <p:sp>
          <p:nvSpPr>
            <p:cNvPr id="13" name="Rounded Rectangle 12"/>
            <p:cNvSpPr/>
            <p:nvPr/>
          </p:nvSpPr>
          <p:spPr>
            <a:xfrm>
              <a:off x="3522183" y="4120000"/>
              <a:ext cx="2984980" cy="1630000"/>
            </a:xfrm>
            <a:prstGeom prst="roundRect">
              <a:avLst>
                <a:gd name="adj" fmla="val 6000"/>
              </a:avLst>
            </a:prstGeom>
            <a:solidFill>
              <a:srgbClr val="FFFFFF"/>
            </a:solidFill>
            <a:ln w="12700">
              <a:solidFill>
                <a:srgbClr val="776EA9"/>
              </a:solid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lnSpc>
                  <a:spcPct val="120000"/>
                </a:lnSpc>
              </a:pPr>
              <a:endParaRPr dirty="0"/>
            </a:p>
          </p:txBody>
        </p:sp>
        <p:sp>
          <p:nvSpPr>
            <p:cNvPr id="14" name="Rounded Rectangle 13"/>
            <p:cNvSpPr/>
            <p:nvPr/>
          </p:nvSpPr>
          <p:spPr>
            <a:xfrm>
              <a:off x="3671432" y="3900000"/>
              <a:ext cx="2686482" cy="440000"/>
            </a:xfrm>
            <a:prstGeom prst="roundRect">
              <a:avLst>
                <a:gd name="adj" fmla="val 50000"/>
              </a:avLst>
            </a:prstGeom>
            <a:solidFill>
              <a:srgbClr val="776EA9"/>
            </a:solidFill>
            <a:ln>
              <a:noFill/>
            </a:ln>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lnSpc>
                  <a:spcPct val="105000"/>
                </a:lnSpc>
                <a:spcBef>
                  <a:spcPts val="0"/>
                </a:spcBef>
              </a:pPr>
              <a:r>
                <a:rPr sz="1200" b="1" i="0" dirty="0">
                  <a:solidFill>
                    <a:srgbClr val="FFFFFF"/>
                  </a:solidFill>
                  <a:latin typeface="Tenorite"/>
                </a:rPr>
                <a:t>04  Evidence will be priced at exit</a:t>
              </a:r>
            </a:p>
          </p:txBody>
        </p:sp>
        <p:sp>
          <p:nvSpPr>
            <p:cNvPr id="15" name="TextBox 14"/>
            <p:cNvSpPr txBox="1"/>
            <p:nvPr/>
          </p:nvSpPr>
          <p:spPr>
            <a:xfrm>
              <a:off x="3788407" y="4328863"/>
              <a:ext cx="2459217" cy="1146694"/>
            </a:xfrm>
            <a:prstGeom prst="rect">
              <a:avLst/>
            </a:prstGeom>
            <a:noFill/>
          </p:spPr>
          <p:txBody>
            <a:bodyPr wrap="square" lIns="0" tIns="0" rIns="0" bIns="0" anchor="ctr"/>
            <a:lstStyle/>
            <a:p>
              <a:pPr algn="ctr">
                <a:lnSpc>
                  <a:spcPct val="120000"/>
                </a:lnSpc>
                <a:spcBef>
                  <a:spcPts val="0"/>
                </a:spcBef>
              </a:pPr>
              <a:r>
                <a:rPr sz="1100" b="0" i="0" dirty="0">
                  <a:solidFill>
                    <a:srgbClr val="4C4C4D"/>
                  </a:solidFill>
                  <a:latin typeface="Tenorite"/>
                </a:rPr>
                <a:t>Buyers already test AI in diligence. </a:t>
              </a:r>
              <a:r>
                <a:rPr sz="1100" b="1" i="0" dirty="0">
                  <a:solidFill>
                    <a:srgbClr val="4C4C4D"/>
                  </a:solidFill>
                  <a:latin typeface="Tenorite"/>
                </a:rPr>
                <a:t>Measured, audited results</a:t>
              </a:r>
              <a:r>
                <a:rPr sz="1100" b="0" i="0" dirty="0">
                  <a:solidFill>
                    <a:srgbClr val="4C4C4D"/>
                  </a:solidFill>
                  <a:latin typeface="Tenorite"/>
                </a:rPr>
                <a:t> will earn a premium; unproven AI stories will be discounted or ignored.</a:t>
              </a:r>
            </a:p>
            <a:p>
              <a:pPr algn="ctr">
                <a:lnSpc>
                  <a:spcPct val="120000"/>
                </a:lnSpc>
                <a:spcBef>
                  <a:spcPts val="400"/>
                </a:spcBef>
              </a:pPr>
              <a:r>
                <a:rPr sz="1000" b="0" i="1" dirty="0">
                  <a:solidFill>
                    <a:srgbClr val="776EA9"/>
                  </a:solidFill>
                  <a:latin typeface="Tenorite"/>
                </a:rPr>
                <a:t>EY; BCG 2026</a:t>
              </a:r>
            </a:p>
          </p:txBody>
        </p:sp>
      </p:grpSp>
      <p:grpSp>
        <p:nvGrpSpPr>
          <p:cNvPr id="41" name="Group 40">
            <a:extLst>
              <a:ext uri="{FF2B5EF4-FFF2-40B4-BE49-F238E27FC236}">
                <a16:creationId xmlns:a16="http://schemas.microsoft.com/office/drawing/2014/main" id="{15973F7E-980A-E16A-E220-186ADC31BD50}"/>
              </a:ext>
            </a:extLst>
          </p:cNvPr>
          <p:cNvGrpSpPr/>
          <p:nvPr/>
        </p:nvGrpSpPr>
        <p:grpSpPr>
          <a:xfrm>
            <a:off x="337203" y="6389535"/>
            <a:ext cx="6169960" cy="1320000"/>
            <a:chOff x="337203" y="5950000"/>
            <a:chExt cx="6169960" cy="1200000"/>
          </a:xfrm>
        </p:grpSpPr>
        <p:sp>
          <p:nvSpPr>
            <p:cNvPr id="16" name="Rounded Rectangle 15"/>
            <p:cNvSpPr/>
            <p:nvPr/>
          </p:nvSpPr>
          <p:spPr>
            <a:xfrm>
              <a:off x="337203" y="6115000"/>
              <a:ext cx="6169960" cy="1035000"/>
            </a:xfrm>
            <a:prstGeom prst="roundRect">
              <a:avLst>
                <a:gd name="adj" fmla="val 6000"/>
              </a:avLst>
            </a:prstGeom>
            <a:solidFill>
              <a:srgbClr val="FFFFFF"/>
            </a:solidFill>
            <a:ln w="12700">
              <a:solidFill>
                <a:srgbClr val="776EA9"/>
              </a:solid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lnSpc>
                  <a:spcPct val="120000"/>
                </a:lnSpc>
              </a:pPr>
              <a:endParaRPr dirty="0"/>
            </a:p>
          </p:txBody>
        </p:sp>
        <p:sp>
          <p:nvSpPr>
            <p:cNvPr id="17" name="Rounded Rectangle 16"/>
            <p:cNvSpPr/>
            <p:nvPr/>
          </p:nvSpPr>
          <p:spPr>
            <a:xfrm>
              <a:off x="1722183" y="5950000"/>
              <a:ext cx="3400000" cy="330000"/>
            </a:xfrm>
            <a:prstGeom prst="roundRect">
              <a:avLst>
                <a:gd name="adj" fmla="val 50000"/>
              </a:avLst>
            </a:prstGeom>
            <a:solidFill>
              <a:srgbClr val="43224D"/>
            </a:solidFill>
            <a:ln>
              <a:noFill/>
            </a:ln>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lnSpc>
                  <a:spcPct val="120000"/>
                </a:lnSpc>
                <a:spcBef>
                  <a:spcPts val="0"/>
                </a:spcBef>
              </a:pPr>
              <a:r>
                <a:rPr sz="1200" b="1" i="0" dirty="0">
                  <a:solidFill>
                    <a:srgbClr val="FFFFFF"/>
                  </a:solidFill>
                  <a:latin typeface="Tenorite"/>
                </a:rPr>
                <a:t>05  People stay in charge</a:t>
              </a:r>
            </a:p>
          </p:txBody>
        </p:sp>
        <p:sp>
          <p:nvSpPr>
            <p:cNvPr id="18" name="TextBox 17"/>
            <p:cNvSpPr txBox="1"/>
            <p:nvPr/>
          </p:nvSpPr>
          <p:spPr>
            <a:xfrm>
              <a:off x="658448" y="6287498"/>
              <a:ext cx="5442800" cy="780000"/>
            </a:xfrm>
            <a:prstGeom prst="rect">
              <a:avLst/>
            </a:prstGeom>
            <a:noFill/>
          </p:spPr>
          <p:txBody>
            <a:bodyPr wrap="square" lIns="0" tIns="0" rIns="0" bIns="0" anchor="ctr"/>
            <a:lstStyle/>
            <a:p>
              <a:pPr algn="ctr">
                <a:lnSpc>
                  <a:spcPct val="120000"/>
                </a:lnSpc>
                <a:spcBef>
                  <a:spcPts val="0"/>
                </a:spcBef>
              </a:pPr>
              <a:r>
                <a:rPr sz="1200" b="0" i="0" dirty="0">
                  <a:solidFill>
                    <a:srgbClr val="4C4C4D"/>
                  </a:solidFill>
                  <a:latin typeface="Tenorite"/>
                </a:rPr>
                <a:t>AI handles the volume, but experienced people must set the targets, judge the output and own the result. This is the </a:t>
              </a:r>
              <a:r>
                <a:rPr sz="1200" b="1" i="0" dirty="0">
                  <a:solidFill>
                    <a:srgbClr val="4C4C4D"/>
                  </a:solidFill>
                  <a:latin typeface="Tenorite"/>
                </a:rPr>
                <a:t>mind+machine™</a:t>
              </a:r>
              <a:r>
                <a:rPr sz="1200" b="0" i="0" dirty="0">
                  <a:solidFill>
                    <a:srgbClr val="4C4C4D"/>
                  </a:solidFill>
                  <a:latin typeface="Tenorite"/>
                </a:rPr>
                <a:t> model we run every day.</a:t>
              </a:r>
            </a:p>
            <a:p>
              <a:pPr algn="ctr">
                <a:lnSpc>
                  <a:spcPct val="120000"/>
                </a:lnSpc>
                <a:spcBef>
                  <a:spcPts val="400"/>
                </a:spcBef>
              </a:pPr>
              <a:r>
                <a:rPr sz="1000" b="0" i="1" dirty="0">
                  <a:solidFill>
                    <a:srgbClr val="776EA9"/>
                  </a:solidFill>
                  <a:latin typeface="Tenorite"/>
                </a:rPr>
                <a:t>Evalueserve view</a:t>
              </a:r>
            </a:p>
          </p:txBody>
        </p:sp>
      </p:grpSp>
      <p:grpSp>
        <p:nvGrpSpPr>
          <p:cNvPr id="36" name="Group 35">
            <a:extLst>
              <a:ext uri="{FF2B5EF4-FFF2-40B4-BE49-F238E27FC236}">
                <a16:creationId xmlns:a16="http://schemas.microsoft.com/office/drawing/2014/main" id="{58FFA320-8A71-301D-1FD8-AFAAAAA44CE8}"/>
              </a:ext>
            </a:extLst>
          </p:cNvPr>
          <p:cNvGrpSpPr/>
          <p:nvPr/>
        </p:nvGrpSpPr>
        <p:grpSpPr>
          <a:xfrm>
            <a:off x="330198" y="7924842"/>
            <a:ext cx="6183595" cy="274320"/>
            <a:chOff x="381000" y="7350000"/>
            <a:chExt cx="6126163" cy="274320"/>
          </a:xfrm>
        </p:grpSpPr>
        <p:sp>
          <p:nvSpPr>
            <p:cNvPr id="19" name="Rectangle 18"/>
            <p:cNvSpPr/>
            <p:nvPr/>
          </p:nvSpPr>
          <p:spPr>
            <a:xfrm>
              <a:off x="381000" y="7350000"/>
              <a:ext cx="6126163" cy="274320"/>
            </a:xfrm>
            <a:prstGeom prst="rect">
              <a:avLst/>
            </a:prstGeom>
            <a:solidFill>
              <a:srgbClr val="43224D"/>
            </a:soli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sz="1200" dirty="0"/>
            </a:p>
          </p:txBody>
        </p:sp>
        <p:sp>
          <p:nvSpPr>
            <p:cNvPr id="20" name="Rounded Rectangle 19"/>
            <p:cNvSpPr/>
            <p:nvPr/>
          </p:nvSpPr>
          <p:spPr>
            <a:xfrm>
              <a:off x="4656138" y="7350000"/>
              <a:ext cx="1851025" cy="274320"/>
            </a:xfrm>
            <a:prstGeom prst="roundRect">
              <a:avLst/>
            </a:prstGeom>
            <a:gradFill rotWithShape="1">
              <a:gsLst>
                <a:gs pos="0">
                  <a:srgbClr val="43224D"/>
                </a:gs>
                <a:gs pos="100000">
                  <a:srgbClr val="5E1A6E"/>
                </a:gs>
              </a:gsLst>
              <a:lin ang="0" scaled="0"/>
            </a:gradFill>
            <a:ln>
              <a:noFill/>
            </a:ln>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endParaRPr sz="1200" dirty="0"/>
            </a:p>
          </p:txBody>
        </p:sp>
        <p:sp>
          <p:nvSpPr>
            <p:cNvPr id="21" name="TextBox 20"/>
            <p:cNvSpPr txBox="1"/>
            <p:nvPr/>
          </p:nvSpPr>
          <p:spPr>
            <a:xfrm>
              <a:off x="430827" y="7350000"/>
              <a:ext cx="4819269" cy="274320"/>
            </a:xfrm>
            <a:prstGeom prst="rect">
              <a:avLst/>
            </a:prstGeom>
            <a:noFill/>
          </p:spPr>
          <p:txBody>
            <a:bodyPr wrap="square" lIns="0" tIns="0" rIns="0" bIns="0" anchor="ctr"/>
            <a:lstStyle/>
            <a:p>
              <a:pPr algn="l">
                <a:spcBef>
                  <a:spcPts val="0"/>
                </a:spcBef>
              </a:pPr>
              <a:r>
                <a:rPr sz="1200" b="1" i="0" dirty="0">
                  <a:solidFill>
                    <a:srgbClr val="FFFFFF"/>
                  </a:solidFill>
                  <a:latin typeface="Tenorite"/>
                </a:rPr>
                <a:t>What We Would Do First</a:t>
              </a:r>
            </a:p>
          </p:txBody>
        </p:sp>
      </p:grpSp>
      <p:sp>
        <p:nvSpPr>
          <p:cNvPr id="22" name="TextBox 21"/>
          <p:cNvSpPr txBox="1"/>
          <p:nvPr/>
        </p:nvSpPr>
        <p:spPr>
          <a:xfrm>
            <a:off x="337203" y="8253407"/>
            <a:ext cx="6169960" cy="347107"/>
          </a:xfrm>
          <a:prstGeom prst="rect">
            <a:avLst/>
          </a:prstGeom>
          <a:noFill/>
        </p:spPr>
        <p:txBody>
          <a:bodyPr wrap="square" lIns="0" tIns="0" rIns="0" bIns="0" anchor="t"/>
          <a:lstStyle/>
          <a:p>
            <a:pPr algn="l">
              <a:lnSpc>
                <a:spcPct val="110000"/>
              </a:lnSpc>
              <a:spcBef>
                <a:spcPts val="0"/>
              </a:spcBef>
            </a:pPr>
            <a:r>
              <a:rPr sz="1000" b="0" i="0" dirty="0">
                <a:solidFill>
                  <a:srgbClr val="4C4C4D"/>
                </a:solidFill>
                <a:latin typeface="Tenorite"/>
              </a:rPr>
              <a:t>Pick one or two levers per portfolio company, set a measurable AI target in the value creation plan, and track it every quarter until exit. Fewer, measured bets will beat a long list of pilots.</a:t>
            </a:r>
          </a:p>
        </p:txBody>
      </p:sp>
      <p:grpSp>
        <p:nvGrpSpPr>
          <p:cNvPr id="29" name="Group 28">
            <a:extLst>
              <a:ext uri="{FF2B5EF4-FFF2-40B4-BE49-F238E27FC236}">
                <a16:creationId xmlns:a16="http://schemas.microsoft.com/office/drawing/2014/main" id="{CB47CC5E-418B-17C7-E287-D529EFD0F1AC}"/>
              </a:ext>
            </a:extLst>
          </p:cNvPr>
          <p:cNvGrpSpPr/>
          <p:nvPr/>
        </p:nvGrpSpPr>
        <p:grpSpPr>
          <a:xfrm>
            <a:off x="326742" y="8854081"/>
            <a:ext cx="6251857" cy="502920"/>
            <a:chOff x="301343" y="6559999"/>
            <a:chExt cx="6197052" cy="760002"/>
          </a:xfrm>
        </p:grpSpPr>
        <p:sp>
          <p:nvSpPr>
            <p:cNvPr id="30" name="Rounded Rectangle 13">
              <a:extLst>
                <a:ext uri="{FF2B5EF4-FFF2-40B4-BE49-F238E27FC236}">
                  <a16:creationId xmlns:a16="http://schemas.microsoft.com/office/drawing/2014/main" id="{B23160AE-A68B-DDF1-B24A-7F1D0B0FC8B9}"/>
                </a:ext>
              </a:extLst>
            </p:cNvPr>
            <p:cNvSpPr/>
            <p:nvPr/>
          </p:nvSpPr>
          <p:spPr>
            <a:xfrm rot="10800000">
              <a:off x="301343" y="6559999"/>
              <a:ext cx="6132814" cy="760000"/>
            </a:xfrm>
            <a:prstGeom prst="roundRect">
              <a:avLst>
                <a:gd name="adj" fmla="val 5722"/>
              </a:avLst>
            </a:prstGeom>
            <a:gradFill flip="none" rotWithShape="1">
              <a:gsLst>
                <a:gs pos="100000">
                  <a:srgbClr val="E1DCF7"/>
                </a:gs>
                <a:gs pos="0">
                  <a:srgbClr val="F3E4F9"/>
                </a:gs>
              </a:gsLst>
              <a:lin ang="10800000" scaled="1"/>
              <a:tileRect/>
            </a:gra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oup 30">
              <a:extLst>
                <a:ext uri="{FF2B5EF4-FFF2-40B4-BE49-F238E27FC236}">
                  <a16:creationId xmlns:a16="http://schemas.microsoft.com/office/drawing/2014/main" id="{ED7379EF-D7D5-10D5-C3EA-FDF51ABA279A}"/>
                </a:ext>
              </a:extLst>
            </p:cNvPr>
            <p:cNvGrpSpPr/>
            <p:nvPr/>
          </p:nvGrpSpPr>
          <p:grpSpPr>
            <a:xfrm>
              <a:off x="329883" y="6559999"/>
              <a:ext cx="6168512" cy="760002"/>
              <a:chOff x="329883" y="6267012"/>
              <a:chExt cx="6168512" cy="1279126"/>
            </a:xfrm>
            <a:noFill/>
          </p:grpSpPr>
          <p:sp>
            <p:nvSpPr>
              <p:cNvPr id="34" name="Rectangle 33">
                <a:extLst>
                  <a:ext uri="{FF2B5EF4-FFF2-40B4-BE49-F238E27FC236}">
                    <a16:creationId xmlns:a16="http://schemas.microsoft.com/office/drawing/2014/main" id="{87243E14-9718-7805-35F8-675BE2965FC1}"/>
                  </a:ext>
                </a:extLst>
              </p:cNvPr>
              <p:cNvSpPr/>
              <p:nvPr/>
            </p:nvSpPr>
            <p:spPr>
              <a:xfrm>
                <a:off x="329883" y="6267015"/>
                <a:ext cx="46355" cy="127912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B87833FC-869E-377C-0A17-D5BB1F3BB924}"/>
                  </a:ext>
                </a:extLst>
              </p:cNvPr>
              <p:cNvSpPr/>
              <p:nvPr/>
            </p:nvSpPr>
            <p:spPr>
              <a:xfrm>
                <a:off x="329883" y="6267012"/>
                <a:ext cx="6168512" cy="1279124"/>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pPr>
                  <a:lnSpc>
                    <a:spcPct val="110000"/>
                  </a:lnSpc>
                </a:pPr>
                <a:r>
                  <a:rPr lang="en-US" sz="1200" b="0" i="1" dirty="0">
                    <a:solidFill>
                      <a:srgbClr val="43224D"/>
                    </a:solidFill>
                    <a:latin typeface="Tenorite"/>
                  </a:rPr>
                  <a:t>The winners will not be the sponsors with the most AI pilots, but the ones who can show a buyer what AI added to EBITDA.</a:t>
                </a:r>
                <a:endParaRPr sz="1200" b="0" i="1" dirty="0">
                  <a:solidFill>
                    <a:srgbClr val="43224D"/>
                  </a:solidFill>
                  <a:latin typeface="Tenorite"/>
                </a:endParaRPr>
              </a:p>
            </p:txBody>
          </p:sp>
        </p:grpSp>
        <p:sp>
          <p:nvSpPr>
            <p:cNvPr id="32" name="Rounded Rectangle 13">
              <a:extLst>
                <a:ext uri="{FF2B5EF4-FFF2-40B4-BE49-F238E27FC236}">
                  <a16:creationId xmlns:a16="http://schemas.microsoft.com/office/drawing/2014/main" id="{1DB06DF8-8625-2203-3236-222A56444867}"/>
                </a:ext>
              </a:extLst>
            </p:cNvPr>
            <p:cNvSpPr/>
            <p:nvPr/>
          </p:nvSpPr>
          <p:spPr>
            <a:xfrm rot="10800000">
              <a:off x="301343" y="6560000"/>
              <a:ext cx="117932" cy="760000"/>
            </a:xfrm>
            <a:prstGeom prst="roundRect">
              <a:avLst>
                <a:gd name="adj" fmla="val 49211"/>
              </a:avLst>
            </a:prstGeom>
            <a:solidFill>
              <a:schemeClr val="bg2"/>
            </a:soli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ounded Rectangle 13">
              <a:extLst>
                <a:ext uri="{FF2B5EF4-FFF2-40B4-BE49-F238E27FC236}">
                  <a16:creationId xmlns:a16="http://schemas.microsoft.com/office/drawing/2014/main" id="{4C90A198-10A7-3083-ADD5-FB70EA326FC4}"/>
                </a:ext>
              </a:extLst>
            </p:cNvPr>
            <p:cNvSpPr/>
            <p:nvPr/>
          </p:nvSpPr>
          <p:spPr>
            <a:xfrm rot="10800000">
              <a:off x="359605" y="6559999"/>
              <a:ext cx="117934" cy="760001"/>
            </a:xfrm>
            <a:prstGeom prst="roundRect">
              <a:avLst>
                <a:gd name="adj" fmla="val 0"/>
              </a:avLst>
            </a:prstGeom>
            <a:solidFill>
              <a:srgbClr val="F3E4F9"/>
            </a:soli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7203" y="464400"/>
            <a:ext cx="6169960" cy="609437"/>
          </a:xfrm>
          <a:prstGeom prst="rect">
            <a:avLst/>
          </a:prstGeom>
          <a:noFill/>
        </p:spPr>
        <p:txBody>
          <a:bodyPr wrap="square" lIns="0" tIns="0" rIns="0" bIns="0" anchor="ctr"/>
          <a:lstStyle/>
          <a:p>
            <a:pPr algn="l">
              <a:lnSpc>
                <a:spcPct val="100000"/>
              </a:lnSpc>
              <a:spcBef>
                <a:spcPts val="0"/>
              </a:spcBef>
            </a:pPr>
            <a:r>
              <a:rPr sz="2000" b="1" i="0" dirty="0">
                <a:solidFill>
                  <a:srgbClr val="43224D"/>
                </a:solidFill>
                <a:latin typeface="Georgia"/>
              </a:rPr>
              <a:t>Sources &amp; References</a:t>
            </a:r>
          </a:p>
        </p:txBody>
      </p:sp>
      <p:sp>
        <p:nvSpPr>
          <p:cNvPr id="11" name="All sources and reference links">
            <a:extLst>
              <a:ext uri="{FF2B5EF4-FFF2-40B4-BE49-F238E27FC236}">
                <a16:creationId xmlns:a16="http://schemas.microsoft.com/office/drawing/2014/main" id="{FF9710D3-A53C-9DA9-29ED-D2A4F2A9EC44}"/>
              </a:ext>
            </a:extLst>
          </p:cNvPr>
          <p:cNvSpPr txBox="1"/>
          <p:nvPr/>
        </p:nvSpPr>
        <p:spPr>
          <a:xfrm>
            <a:off x="337413" y="1073505"/>
            <a:ext cx="6170371" cy="8101583"/>
          </a:xfrm>
          <a:prstGeom prst="rect">
            <a:avLst/>
          </a:prstGeom>
          <a:noFill/>
        </p:spPr>
        <p:txBody>
          <a:bodyPr wrap="square" lIns="0" tIns="0" rIns="0" bIns="0">
            <a:spAutoFit/>
          </a:bodyPr>
          <a:lstStyle/>
          <a:p>
            <a:pPr marL="265176" indent="-265176">
              <a:lnSpc>
                <a:spcPts val="1000"/>
              </a:lnSpc>
              <a:spcBef>
                <a:spcPts val="0"/>
              </a:spcBef>
              <a:spcAft>
                <a:spcPts val="0"/>
              </a:spcAft>
              <a:buNone/>
              <a:tabLst>
                <a:tab pos="265176" algn="l"/>
              </a:tabLst>
            </a:pPr>
            <a:r>
              <a:rPr sz="900" b="0" dirty="0">
                <a:solidFill>
                  <a:srgbClr val="E0044E"/>
                </a:solidFill>
                <a:latin typeface="Tenorite"/>
              </a:rPr>
              <a:t>1.</a:t>
            </a:r>
            <a:r>
              <a:rPr sz="900" dirty="0">
                <a:latin typeface="Tenorite"/>
              </a:rPr>
              <a:t>	</a:t>
            </a:r>
            <a:r>
              <a:rPr sz="900" b="0" dirty="0">
                <a:solidFill>
                  <a:srgbClr val="505050"/>
                </a:solidFill>
                <a:latin typeface="Tenorite"/>
              </a:rPr>
              <a:t>Bain &amp; Company – Global Private Equity Report 2026: EBITDA growth requirements (p.1)</a:t>
            </a:r>
            <a:endParaRPr lang="en-US" sz="900" b="0" dirty="0">
              <a:solidFill>
                <a:srgbClr val="505050"/>
              </a:solidFill>
              <a:latin typeface="Tenorite"/>
            </a:endParaRPr>
          </a:p>
          <a:p>
            <a:pPr marL="265176" indent="0">
              <a:lnSpc>
                <a:spcPts val="1000"/>
              </a:lnSpc>
              <a:spcBef>
                <a:spcPts val="0"/>
              </a:spcBef>
              <a:spcAft>
                <a:spcPts val="50"/>
              </a:spcAft>
              <a:buNone/>
            </a:pPr>
            <a:r>
              <a:rPr sz="900" b="0" u="sng" dirty="0">
                <a:solidFill>
                  <a:srgbClr val="159BC5"/>
                </a:solidFill>
                <a:latin typeface="Tenorite"/>
                <a:hlinkClick r:id="rId2"/>
              </a:rPr>
              <a:t>https://www.bain.com/insights/topics/global-private-equity-report/</a:t>
            </a:r>
            <a:endParaRPr lang="en-US" sz="900" b="0" u="sng" dirty="0">
              <a:solidFill>
                <a:srgbClr val="159BC5"/>
              </a:solidFill>
              <a:latin typeface="Tenorite"/>
            </a:endParaRPr>
          </a:p>
          <a:p>
            <a:pPr marL="265176" indent="-265176">
              <a:lnSpc>
                <a:spcPts val="1000"/>
              </a:lnSpc>
              <a:spcBef>
                <a:spcPts val="0"/>
              </a:spcBef>
              <a:spcAft>
                <a:spcPts val="0"/>
              </a:spcAft>
              <a:buNone/>
              <a:tabLst>
                <a:tab pos="265176" algn="l"/>
              </a:tabLst>
            </a:pPr>
            <a:r>
              <a:rPr sz="900" b="0" dirty="0">
                <a:solidFill>
                  <a:srgbClr val="E0044E"/>
                </a:solidFill>
                <a:latin typeface="Tenorite"/>
              </a:rPr>
              <a:t>2.</a:t>
            </a:r>
            <a:r>
              <a:rPr sz="900" dirty="0">
                <a:latin typeface="Tenorite"/>
              </a:rPr>
              <a:t>	</a:t>
            </a:r>
            <a:r>
              <a:rPr sz="900" b="0" dirty="0">
                <a:solidFill>
                  <a:srgbClr val="505050"/>
                </a:solidFill>
                <a:latin typeface="Tenorite"/>
              </a:rPr>
              <a:t>Bain &amp; Company – Global Private Equity Report 2025: Vista / Avalara (p.3</a:t>
            </a:r>
            <a:r>
              <a:rPr lang="en-US" sz="900" b="0" dirty="0">
                <a:solidFill>
                  <a:srgbClr val="505050"/>
                </a:solidFill>
                <a:latin typeface="Tenorite"/>
              </a:rPr>
              <a:t>, 5</a:t>
            </a:r>
            <a:r>
              <a:rPr sz="900" b="0" dirty="0">
                <a:solidFill>
                  <a:srgbClr val="505050"/>
                </a:solidFill>
                <a:latin typeface="Tenorite"/>
              </a:rPr>
              <a:t>)</a:t>
            </a:r>
            <a:endParaRPr lang="en-US" sz="900" b="0" dirty="0">
              <a:solidFill>
                <a:srgbClr val="505050"/>
              </a:solidFill>
              <a:latin typeface="Tenorite"/>
            </a:endParaRPr>
          </a:p>
          <a:p>
            <a:pPr marL="265176" indent="0">
              <a:lnSpc>
                <a:spcPts val="1000"/>
              </a:lnSpc>
              <a:spcBef>
                <a:spcPts val="0"/>
              </a:spcBef>
              <a:spcAft>
                <a:spcPts val="50"/>
              </a:spcAft>
              <a:buNone/>
            </a:pPr>
            <a:r>
              <a:rPr sz="900" b="0" u="sng" dirty="0">
                <a:solidFill>
                  <a:srgbClr val="159BC5"/>
                </a:solidFill>
                <a:latin typeface="Tenorite"/>
                <a:hlinkClick r:id="rId3"/>
              </a:rPr>
              <a:t>https://www.bain.com/globalassets/noindex/2025/bain-report_global-private-equity-report-2025.pdf</a:t>
            </a:r>
            <a:endParaRPr lang="en-US" sz="900" b="0" u="sng" dirty="0">
              <a:solidFill>
                <a:srgbClr val="159BC5"/>
              </a:solidFill>
              <a:latin typeface="Tenorite"/>
            </a:endParaRPr>
          </a:p>
          <a:p>
            <a:pPr marL="265176" indent="-265176">
              <a:lnSpc>
                <a:spcPts val="1000"/>
              </a:lnSpc>
              <a:spcBef>
                <a:spcPts val="0"/>
              </a:spcBef>
              <a:spcAft>
                <a:spcPts val="0"/>
              </a:spcAft>
              <a:buNone/>
              <a:tabLst>
                <a:tab pos="265176" algn="l"/>
              </a:tabLst>
            </a:pPr>
            <a:r>
              <a:rPr sz="900" b="0" dirty="0">
                <a:solidFill>
                  <a:srgbClr val="E0044E"/>
                </a:solidFill>
                <a:latin typeface="Tenorite"/>
              </a:rPr>
              <a:t>3.</a:t>
            </a:r>
            <a:r>
              <a:rPr sz="900" dirty="0">
                <a:latin typeface="Tenorite"/>
              </a:rPr>
              <a:t>	</a:t>
            </a:r>
            <a:r>
              <a:rPr sz="900" b="0" dirty="0">
                <a:solidFill>
                  <a:srgbClr val="505050"/>
                </a:solidFill>
                <a:latin typeface="Tenorite"/>
              </a:rPr>
              <a:t>McKinsey &amp; Company – Global Private Markets Report 2026: private equity hold periods (p.1)</a:t>
            </a:r>
            <a:endParaRPr lang="en-US" sz="900" b="0" dirty="0">
              <a:solidFill>
                <a:srgbClr val="505050"/>
              </a:solidFill>
              <a:latin typeface="Tenorite"/>
            </a:endParaRPr>
          </a:p>
          <a:p>
            <a:pPr marL="265176" indent="0">
              <a:lnSpc>
                <a:spcPts val="1000"/>
              </a:lnSpc>
              <a:spcBef>
                <a:spcPts val="0"/>
              </a:spcBef>
              <a:spcAft>
                <a:spcPts val="50"/>
              </a:spcAft>
              <a:buNone/>
            </a:pPr>
            <a:r>
              <a:rPr sz="900" b="0" u="sng" dirty="0">
                <a:solidFill>
                  <a:srgbClr val="159BC5"/>
                </a:solidFill>
                <a:latin typeface="Tenorite"/>
                <a:hlinkClick r:id="rId4"/>
              </a:rPr>
              <a:t>https://www.mckinsey.com/industries/private-capital/our-insights/global-private-markets-report/private-equity</a:t>
            </a:r>
            <a:endParaRPr lang="en-US" sz="900" b="0" u="sng" dirty="0">
              <a:solidFill>
                <a:srgbClr val="159BC5"/>
              </a:solidFill>
              <a:latin typeface="Tenorite"/>
            </a:endParaRPr>
          </a:p>
          <a:p>
            <a:pPr marL="265176" indent="-265176">
              <a:lnSpc>
                <a:spcPts val="1000"/>
              </a:lnSpc>
              <a:spcBef>
                <a:spcPts val="0"/>
              </a:spcBef>
              <a:spcAft>
                <a:spcPts val="0"/>
              </a:spcAft>
              <a:buNone/>
              <a:tabLst>
                <a:tab pos="265176" algn="l"/>
              </a:tabLst>
            </a:pPr>
            <a:r>
              <a:rPr sz="900" b="0" dirty="0">
                <a:solidFill>
                  <a:srgbClr val="E0044E"/>
                </a:solidFill>
                <a:latin typeface="Tenorite"/>
              </a:rPr>
              <a:t>4.</a:t>
            </a:r>
            <a:r>
              <a:rPr sz="900" dirty="0">
                <a:latin typeface="Tenorite"/>
              </a:rPr>
              <a:t>	</a:t>
            </a:r>
            <a:r>
              <a:rPr sz="900" b="0" dirty="0">
                <a:solidFill>
                  <a:srgbClr val="505050"/>
                </a:solidFill>
                <a:latin typeface="Tenorite"/>
              </a:rPr>
              <a:t>Gain – Private Equity Value Creation Report 2026: revenue growth contribution (p.1</a:t>
            </a:r>
            <a:r>
              <a:rPr lang="en-US" sz="900" b="0" dirty="0">
                <a:solidFill>
                  <a:srgbClr val="505050"/>
                </a:solidFill>
                <a:latin typeface="Tenorite"/>
              </a:rPr>
              <a:t>, 7</a:t>
            </a:r>
            <a:r>
              <a:rPr sz="900" b="0" dirty="0">
                <a:solidFill>
                  <a:srgbClr val="505050"/>
                </a:solidFill>
                <a:latin typeface="Tenorite"/>
              </a:rPr>
              <a:t>)</a:t>
            </a:r>
            <a:endParaRPr lang="en-US" sz="900" b="0" dirty="0">
              <a:solidFill>
                <a:srgbClr val="505050"/>
              </a:solidFill>
              <a:latin typeface="Tenorite"/>
            </a:endParaRPr>
          </a:p>
          <a:p>
            <a:pPr marL="265176" indent="0">
              <a:lnSpc>
                <a:spcPts val="1000"/>
              </a:lnSpc>
              <a:spcBef>
                <a:spcPts val="0"/>
              </a:spcBef>
              <a:spcAft>
                <a:spcPts val="50"/>
              </a:spcAft>
              <a:buNone/>
            </a:pPr>
            <a:r>
              <a:rPr sz="900" b="0" u="sng" dirty="0">
                <a:solidFill>
                  <a:srgbClr val="159BC5"/>
                </a:solidFill>
                <a:latin typeface="Tenorite"/>
                <a:hlinkClick r:id="rId5"/>
              </a:rPr>
              <a:t>https://www.gain.ai/insight-reports/private-equity-value-creation-report-2026</a:t>
            </a:r>
            <a:endParaRPr lang="en-US" sz="900" b="0" u="sng" dirty="0">
              <a:solidFill>
                <a:srgbClr val="159BC5"/>
              </a:solidFill>
              <a:latin typeface="Tenorite"/>
            </a:endParaRPr>
          </a:p>
          <a:p>
            <a:pPr marL="265176" indent="-265176">
              <a:lnSpc>
                <a:spcPts val="1000"/>
              </a:lnSpc>
              <a:spcBef>
                <a:spcPts val="0"/>
              </a:spcBef>
              <a:spcAft>
                <a:spcPts val="0"/>
              </a:spcAft>
              <a:buNone/>
              <a:tabLst>
                <a:tab pos="265176" algn="l"/>
              </a:tabLst>
            </a:pPr>
            <a:r>
              <a:rPr sz="900" b="0" dirty="0">
                <a:solidFill>
                  <a:srgbClr val="E0044E"/>
                </a:solidFill>
                <a:latin typeface="Tenorite"/>
              </a:rPr>
              <a:t>5.</a:t>
            </a:r>
            <a:r>
              <a:rPr sz="900" dirty="0">
                <a:latin typeface="Tenorite"/>
              </a:rPr>
              <a:t>	</a:t>
            </a:r>
            <a:r>
              <a:rPr sz="900" b="0" dirty="0">
                <a:solidFill>
                  <a:srgbClr val="505050"/>
                </a:solidFill>
                <a:latin typeface="Tenorite"/>
              </a:rPr>
              <a:t>FTI Consulting – 2026 </a:t>
            </a:r>
            <a:r>
              <a:rPr lang="en-US" sz="900" b="0" dirty="0">
                <a:solidFill>
                  <a:srgbClr val="505050"/>
                </a:solidFill>
                <a:latin typeface="Tenorite"/>
              </a:rPr>
              <a:t>PE </a:t>
            </a:r>
            <a:r>
              <a:rPr sz="900" b="0" dirty="0">
                <a:solidFill>
                  <a:srgbClr val="505050"/>
                </a:solidFill>
                <a:latin typeface="Tenorite"/>
              </a:rPr>
              <a:t>AI Radar and </a:t>
            </a:r>
            <a:r>
              <a:rPr lang="en-US" sz="900" b="0" dirty="0">
                <a:solidFill>
                  <a:srgbClr val="505050"/>
                </a:solidFill>
                <a:latin typeface="Tenorite"/>
              </a:rPr>
              <a:t>PE Value Creation Index </a:t>
            </a:r>
            <a:r>
              <a:rPr sz="900" b="0" dirty="0">
                <a:solidFill>
                  <a:srgbClr val="505050"/>
                </a:solidFill>
                <a:latin typeface="Tenorite"/>
              </a:rPr>
              <a:t>(p.1, 4</a:t>
            </a:r>
            <a:r>
              <a:rPr lang="en-US" sz="900" b="0" dirty="0">
                <a:solidFill>
                  <a:srgbClr val="505050"/>
                </a:solidFill>
                <a:latin typeface="Tenorite"/>
              </a:rPr>
              <a:t>, 5, 7</a:t>
            </a:r>
            <a:r>
              <a:rPr sz="900" b="0" dirty="0">
                <a:solidFill>
                  <a:srgbClr val="505050"/>
                </a:solidFill>
                <a:latin typeface="Tenorite"/>
              </a:rPr>
              <a:t>)</a:t>
            </a:r>
            <a:endParaRPr lang="en-US" sz="900" b="0" dirty="0">
              <a:solidFill>
                <a:srgbClr val="505050"/>
              </a:solidFill>
              <a:latin typeface="Tenorite"/>
            </a:endParaRPr>
          </a:p>
          <a:p>
            <a:pPr marL="265176" indent="0">
              <a:lnSpc>
                <a:spcPts val="1000"/>
              </a:lnSpc>
              <a:spcBef>
                <a:spcPts val="0"/>
              </a:spcBef>
              <a:spcAft>
                <a:spcPts val="0"/>
              </a:spcAft>
              <a:buNone/>
            </a:pPr>
            <a:r>
              <a:rPr lang="en-US" sz="900" b="0" u="sng" dirty="0">
                <a:solidFill>
                  <a:srgbClr val="159BC5"/>
                </a:solidFill>
                <a:latin typeface="Tenorite"/>
                <a:hlinkClick r:id="rId6"/>
              </a:rPr>
              <a:t>https://www.fticonsulting.com/insights/reports/2026-private-equity-ai-radar</a:t>
            </a:r>
            <a:endParaRPr lang="en-US" sz="900" b="0" u="sng" dirty="0">
              <a:solidFill>
                <a:srgbClr val="159BC5"/>
              </a:solidFill>
              <a:latin typeface="Tenorite"/>
            </a:endParaRPr>
          </a:p>
          <a:p>
            <a:pPr marL="265176" indent="0">
              <a:lnSpc>
                <a:spcPts val="1000"/>
              </a:lnSpc>
              <a:spcBef>
                <a:spcPts val="0"/>
              </a:spcBef>
              <a:spcAft>
                <a:spcPts val="50"/>
              </a:spcAft>
              <a:buNone/>
            </a:pPr>
            <a:r>
              <a:rPr sz="900" b="0" u="sng" dirty="0">
                <a:solidFill>
                  <a:srgbClr val="159BC5"/>
                </a:solidFill>
                <a:latin typeface="Tenorite"/>
                <a:hlinkClick r:id="rId7"/>
              </a:rPr>
              <a:t>https://www.fticonsulting.com/-/media/files/insights/reports/2026/mar/2026-private-equity-ai-radar.pdf</a:t>
            </a:r>
            <a:endParaRPr lang="en-US" sz="900" b="0" u="sng" dirty="0">
              <a:solidFill>
                <a:srgbClr val="159BC5"/>
              </a:solidFill>
              <a:latin typeface="Tenorite"/>
            </a:endParaRPr>
          </a:p>
          <a:p>
            <a:pPr marL="265176" indent="-265176">
              <a:lnSpc>
                <a:spcPts val="1000"/>
              </a:lnSpc>
              <a:spcBef>
                <a:spcPts val="0"/>
              </a:spcBef>
              <a:spcAft>
                <a:spcPts val="0"/>
              </a:spcAft>
              <a:buNone/>
              <a:tabLst>
                <a:tab pos="265176" algn="l"/>
              </a:tabLst>
            </a:pPr>
            <a:r>
              <a:rPr sz="900" b="0" dirty="0">
                <a:solidFill>
                  <a:srgbClr val="E0044E"/>
                </a:solidFill>
                <a:latin typeface="Tenorite"/>
              </a:rPr>
              <a:t>6.</a:t>
            </a:r>
            <a:r>
              <a:rPr sz="900" dirty="0">
                <a:latin typeface="Tenorite"/>
              </a:rPr>
              <a:t>	</a:t>
            </a:r>
            <a:r>
              <a:rPr sz="900" b="0" dirty="0">
                <a:solidFill>
                  <a:srgbClr val="505050"/>
                </a:solidFill>
                <a:latin typeface="Tenorite"/>
              </a:rPr>
              <a:t>Deloitte – 2026 Generative AI in M&amp;A Pulse Study: screening and diligence (p.2)</a:t>
            </a:r>
            <a:endParaRPr lang="en-US" sz="900" b="0" dirty="0">
              <a:solidFill>
                <a:srgbClr val="505050"/>
              </a:solidFill>
              <a:latin typeface="Tenorite"/>
            </a:endParaRPr>
          </a:p>
          <a:p>
            <a:pPr marL="265176" indent="0">
              <a:lnSpc>
                <a:spcPts val="1000"/>
              </a:lnSpc>
              <a:spcBef>
                <a:spcPts val="0"/>
              </a:spcBef>
              <a:spcAft>
                <a:spcPts val="50"/>
              </a:spcAft>
              <a:buNone/>
            </a:pPr>
            <a:r>
              <a:rPr lang="en-US" sz="900" b="0" u="sng" dirty="0">
                <a:solidFill>
                  <a:srgbClr val="159BC5"/>
                </a:solidFill>
                <a:latin typeface="Tenorite"/>
                <a:hlinkClick r:id="rId8"/>
              </a:rPr>
              <a:t>https://www.deloitte.com/us/en/what-we-do/capabilities/mergers-acquisitions/articles/m-and-a-generative-ai-study.html</a:t>
            </a:r>
            <a:endParaRPr lang="en-US" sz="900" b="0" u="sng" dirty="0">
              <a:solidFill>
                <a:srgbClr val="159BC5"/>
              </a:solidFill>
              <a:latin typeface="Tenorite"/>
            </a:endParaRPr>
          </a:p>
          <a:p>
            <a:pPr marL="265176" indent="-265176">
              <a:lnSpc>
                <a:spcPts val="1000"/>
              </a:lnSpc>
              <a:spcBef>
                <a:spcPts val="0"/>
              </a:spcBef>
              <a:spcAft>
                <a:spcPts val="0"/>
              </a:spcAft>
              <a:buNone/>
              <a:tabLst>
                <a:tab pos="265176" algn="l"/>
              </a:tabLst>
            </a:pPr>
            <a:r>
              <a:rPr sz="900" b="0" dirty="0">
                <a:solidFill>
                  <a:srgbClr val="E0044E"/>
                </a:solidFill>
                <a:latin typeface="Tenorite"/>
              </a:rPr>
              <a:t>7.</a:t>
            </a:r>
            <a:r>
              <a:rPr sz="900" dirty="0">
                <a:latin typeface="Tenorite"/>
              </a:rPr>
              <a:t>	</a:t>
            </a:r>
            <a:r>
              <a:rPr sz="900" b="0" dirty="0">
                <a:solidFill>
                  <a:srgbClr val="505050"/>
                </a:solidFill>
                <a:latin typeface="Tenorite"/>
              </a:rPr>
              <a:t>BCG – Digital First and AI Powered</a:t>
            </a:r>
            <a:r>
              <a:rPr lang="en-US" sz="900" b="0" dirty="0">
                <a:solidFill>
                  <a:srgbClr val="505050"/>
                </a:solidFill>
                <a:latin typeface="Tenorite"/>
              </a:rPr>
              <a:t>; Inside the AI-First PE Firm</a:t>
            </a:r>
            <a:r>
              <a:rPr sz="900" b="0" dirty="0">
                <a:solidFill>
                  <a:srgbClr val="505050"/>
                </a:solidFill>
                <a:latin typeface="Tenorite"/>
              </a:rPr>
              <a:t> (2026) (p.4, 5</a:t>
            </a:r>
            <a:r>
              <a:rPr lang="en-US" sz="900" b="0" dirty="0">
                <a:solidFill>
                  <a:srgbClr val="505050"/>
                </a:solidFill>
                <a:latin typeface="Tenorite"/>
              </a:rPr>
              <a:t>, 7</a:t>
            </a:r>
            <a:r>
              <a:rPr sz="900" b="0" dirty="0">
                <a:solidFill>
                  <a:srgbClr val="505050"/>
                </a:solidFill>
                <a:latin typeface="Tenorite"/>
              </a:rPr>
              <a:t>)</a:t>
            </a:r>
            <a:endParaRPr lang="en-US" sz="900" b="0" dirty="0">
              <a:solidFill>
                <a:srgbClr val="505050"/>
              </a:solidFill>
              <a:latin typeface="Tenorite"/>
            </a:endParaRPr>
          </a:p>
          <a:p>
            <a:pPr marL="265176" indent="0">
              <a:lnSpc>
                <a:spcPts val="1000"/>
              </a:lnSpc>
              <a:spcBef>
                <a:spcPts val="0"/>
              </a:spcBef>
              <a:spcAft>
                <a:spcPts val="50"/>
              </a:spcAft>
              <a:buNone/>
            </a:pPr>
            <a:r>
              <a:rPr lang="en-US" sz="900" b="0" u="sng" dirty="0">
                <a:solidFill>
                  <a:srgbClr val="159BC5"/>
                </a:solidFill>
                <a:latin typeface="Tenorite"/>
                <a:hlinkClick r:id="rId9"/>
              </a:rPr>
              <a:t>https://www.bcg.com/publications/2026/private-equitys-future-digital-first-and-ai-powered</a:t>
            </a:r>
            <a:endParaRPr lang="en-US" sz="900" b="0" u="sng" dirty="0">
              <a:solidFill>
                <a:srgbClr val="159BC5"/>
              </a:solidFill>
              <a:latin typeface="Tenorite"/>
            </a:endParaRPr>
          </a:p>
          <a:p>
            <a:pPr marL="265176" indent="-265176">
              <a:lnSpc>
                <a:spcPts val="1000"/>
              </a:lnSpc>
              <a:spcBef>
                <a:spcPts val="0"/>
              </a:spcBef>
              <a:spcAft>
                <a:spcPts val="0"/>
              </a:spcAft>
              <a:buNone/>
              <a:tabLst>
                <a:tab pos="265176" algn="l"/>
              </a:tabLst>
            </a:pPr>
            <a:r>
              <a:rPr sz="900" b="0" dirty="0">
                <a:solidFill>
                  <a:srgbClr val="E0044E"/>
                </a:solidFill>
                <a:latin typeface="Tenorite"/>
              </a:rPr>
              <a:t>8.</a:t>
            </a:r>
            <a:r>
              <a:rPr sz="900" dirty="0">
                <a:latin typeface="Tenorite"/>
              </a:rPr>
              <a:t>	</a:t>
            </a:r>
            <a:r>
              <a:rPr sz="900" b="0" dirty="0">
                <a:solidFill>
                  <a:srgbClr val="505050"/>
                </a:solidFill>
                <a:latin typeface="Tenorite"/>
              </a:rPr>
              <a:t>Grant Thornton – 2026 AI Impact Survey: PE revenue growth, pilots and governance (p.1, 2, 4)</a:t>
            </a:r>
            <a:endParaRPr lang="en-US" sz="900" b="0" dirty="0">
              <a:solidFill>
                <a:srgbClr val="505050"/>
              </a:solidFill>
              <a:latin typeface="Tenorite"/>
            </a:endParaRPr>
          </a:p>
          <a:p>
            <a:pPr marL="265176" indent="0">
              <a:lnSpc>
                <a:spcPts val="1000"/>
              </a:lnSpc>
              <a:spcBef>
                <a:spcPts val="0"/>
              </a:spcBef>
              <a:spcAft>
                <a:spcPts val="50"/>
              </a:spcAft>
              <a:buNone/>
            </a:pPr>
            <a:r>
              <a:rPr sz="900" b="0" u="sng" dirty="0">
                <a:solidFill>
                  <a:srgbClr val="159BC5"/>
                </a:solidFill>
                <a:latin typeface="Tenorite"/>
                <a:hlinkClick r:id="rId10"/>
              </a:rPr>
              <a:t>https://www.grantthornton.com/insights/survey-reports/private-equity/2026/private-equity-insights-2026-ai-impact-survey</a:t>
            </a:r>
            <a:endParaRPr lang="en-US" sz="900" b="0" u="sng" dirty="0">
              <a:solidFill>
                <a:srgbClr val="159BC5"/>
              </a:solidFill>
              <a:latin typeface="Tenorite"/>
            </a:endParaRPr>
          </a:p>
          <a:p>
            <a:pPr marL="265176" indent="-265176">
              <a:lnSpc>
                <a:spcPts val="1000"/>
              </a:lnSpc>
              <a:spcBef>
                <a:spcPts val="0"/>
              </a:spcBef>
              <a:spcAft>
                <a:spcPts val="0"/>
              </a:spcAft>
              <a:buNone/>
              <a:tabLst>
                <a:tab pos="265176" algn="l"/>
              </a:tabLst>
            </a:pPr>
            <a:r>
              <a:rPr sz="900" b="0" dirty="0">
                <a:solidFill>
                  <a:srgbClr val="E0044E"/>
                </a:solidFill>
                <a:latin typeface="Tenorite"/>
              </a:rPr>
              <a:t>9.</a:t>
            </a:r>
            <a:r>
              <a:rPr sz="900" dirty="0">
                <a:latin typeface="Tenorite"/>
              </a:rPr>
              <a:t>	</a:t>
            </a:r>
            <a:r>
              <a:rPr sz="900" b="0" dirty="0">
                <a:solidFill>
                  <a:srgbClr val="505050"/>
                </a:solidFill>
                <a:latin typeface="Tenorite"/>
              </a:rPr>
              <a:t>Alvarez &amp; Marsal – North America Value Creation Report 2026: execution and AI maturity (p.2, 4, 5)</a:t>
            </a:r>
            <a:endParaRPr lang="en-US" sz="900" b="0" dirty="0">
              <a:solidFill>
                <a:srgbClr val="505050"/>
              </a:solidFill>
              <a:latin typeface="Tenorite"/>
            </a:endParaRPr>
          </a:p>
          <a:p>
            <a:pPr marL="265176" indent="0">
              <a:lnSpc>
                <a:spcPts val="1000"/>
              </a:lnSpc>
              <a:spcBef>
                <a:spcPts val="0"/>
              </a:spcBef>
              <a:spcAft>
                <a:spcPts val="50"/>
              </a:spcAft>
              <a:buNone/>
            </a:pPr>
            <a:r>
              <a:rPr sz="900" b="0" u="sng" dirty="0">
                <a:solidFill>
                  <a:srgbClr val="159BC5"/>
                </a:solidFill>
                <a:latin typeface="Tenorite"/>
                <a:hlinkClick r:id="rId11"/>
              </a:rPr>
              <a:t>https://www.alvarezandmarsal.com/press-release/alvarez-marsal-north-america-value-creation-report-2026</a:t>
            </a:r>
            <a:endParaRPr lang="en-US" sz="900" b="0" u="sng" dirty="0">
              <a:solidFill>
                <a:srgbClr val="159BC5"/>
              </a:solidFill>
              <a:latin typeface="Tenorite"/>
            </a:endParaRPr>
          </a:p>
          <a:p>
            <a:pPr marL="265176" indent="-265176">
              <a:lnSpc>
                <a:spcPts val="1000"/>
              </a:lnSpc>
              <a:spcBef>
                <a:spcPts val="0"/>
              </a:spcBef>
              <a:spcAft>
                <a:spcPts val="0"/>
              </a:spcAft>
              <a:buNone/>
              <a:tabLst>
                <a:tab pos="265176" algn="l"/>
              </a:tabLst>
            </a:pPr>
            <a:r>
              <a:rPr sz="900" b="0" dirty="0">
                <a:solidFill>
                  <a:srgbClr val="E0044E"/>
                </a:solidFill>
                <a:latin typeface="Tenorite"/>
              </a:rPr>
              <a:t>10.</a:t>
            </a:r>
            <a:r>
              <a:rPr sz="900" dirty="0">
                <a:latin typeface="Tenorite"/>
              </a:rPr>
              <a:t>	</a:t>
            </a:r>
            <a:r>
              <a:rPr sz="900" b="0" dirty="0">
                <a:solidFill>
                  <a:srgbClr val="505050"/>
                </a:solidFill>
                <a:latin typeface="Tenorite"/>
              </a:rPr>
              <a:t>MSCI – The State of Private Markets 2026: investment in AI-related assets (p.1)</a:t>
            </a:r>
            <a:endParaRPr lang="en-US" sz="900" b="0" dirty="0">
              <a:solidFill>
                <a:srgbClr val="505050"/>
              </a:solidFill>
              <a:latin typeface="Tenorite"/>
            </a:endParaRPr>
          </a:p>
          <a:p>
            <a:pPr marL="265176" indent="0">
              <a:lnSpc>
                <a:spcPts val="1000"/>
              </a:lnSpc>
              <a:spcBef>
                <a:spcPts val="0"/>
              </a:spcBef>
              <a:spcAft>
                <a:spcPts val="50"/>
              </a:spcAft>
              <a:buNone/>
            </a:pPr>
            <a:r>
              <a:rPr sz="900" b="0" u="sng" dirty="0">
                <a:solidFill>
                  <a:srgbClr val="159BC5"/>
                </a:solidFill>
                <a:latin typeface="Tenorite"/>
                <a:hlinkClick r:id="rId12"/>
              </a:rPr>
              <a:t>https://www.msci.com/research-and-insights/paper/the-state-of-private-markets-2026</a:t>
            </a:r>
            <a:endParaRPr lang="en-US" sz="900" b="0" u="sng" dirty="0">
              <a:solidFill>
                <a:srgbClr val="159BC5"/>
              </a:solidFill>
              <a:latin typeface="Tenorite"/>
            </a:endParaRPr>
          </a:p>
          <a:p>
            <a:pPr marL="265176" indent="-265176">
              <a:lnSpc>
                <a:spcPts val="1000"/>
              </a:lnSpc>
              <a:spcBef>
                <a:spcPts val="0"/>
              </a:spcBef>
              <a:spcAft>
                <a:spcPts val="0"/>
              </a:spcAft>
              <a:buNone/>
              <a:tabLst>
                <a:tab pos="265176" algn="l"/>
              </a:tabLst>
            </a:pPr>
            <a:r>
              <a:rPr sz="900" b="0" dirty="0">
                <a:solidFill>
                  <a:srgbClr val="E0044E"/>
                </a:solidFill>
                <a:latin typeface="Tenorite"/>
              </a:rPr>
              <a:t>11.</a:t>
            </a:r>
            <a:r>
              <a:rPr sz="900" dirty="0">
                <a:latin typeface="Tenorite"/>
              </a:rPr>
              <a:t>	</a:t>
            </a:r>
            <a:r>
              <a:rPr sz="900" b="0" dirty="0">
                <a:solidFill>
                  <a:srgbClr val="505050"/>
                </a:solidFill>
                <a:latin typeface="Tenorite"/>
              </a:rPr>
              <a:t>Permira – GenAI in the Permira Portfolio (2025): LeBoncoin conversion and support (p.3)</a:t>
            </a:r>
            <a:endParaRPr lang="en-US" sz="900" b="0" dirty="0">
              <a:solidFill>
                <a:srgbClr val="505050"/>
              </a:solidFill>
              <a:latin typeface="Tenorite"/>
            </a:endParaRPr>
          </a:p>
          <a:p>
            <a:pPr marL="265176" indent="0">
              <a:lnSpc>
                <a:spcPts val="1000"/>
              </a:lnSpc>
              <a:spcBef>
                <a:spcPts val="0"/>
              </a:spcBef>
              <a:spcAft>
                <a:spcPts val="50"/>
              </a:spcAft>
              <a:buNone/>
            </a:pPr>
            <a:r>
              <a:rPr lang="en-US" sz="900" b="0" u="sng" dirty="0">
                <a:solidFill>
                  <a:srgbClr val="159BC5"/>
                </a:solidFill>
                <a:latin typeface="Tenorite"/>
                <a:hlinkClick r:id="rId13"/>
              </a:rPr>
              <a:t>https://www.permira.com/news-and-insights/insights/genai-in-the-permira-portfolio-3q2025</a:t>
            </a:r>
            <a:endParaRPr lang="en-US" sz="900" b="0" u="sng" dirty="0">
              <a:solidFill>
                <a:srgbClr val="159BC5"/>
              </a:solidFill>
              <a:latin typeface="Tenorite"/>
            </a:endParaRPr>
          </a:p>
          <a:p>
            <a:pPr marL="265176" indent="-265176">
              <a:lnSpc>
                <a:spcPts val="1000"/>
              </a:lnSpc>
              <a:spcBef>
                <a:spcPts val="0"/>
              </a:spcBef>
              <a:spcAft>
                <a:spcPts val="0"/>
              </a:spcAft>
              <a:buNone/>
              <a:tabLst>
                <a:tab pos="265176" algn="l"/>
              </a:tabLst>
            </a:pPr>
            <a:r>
              <a:rPr sz="900" b="0" dirty="0">
                <a:solidFill>
                  <a:srgbClr val="E0044E"/>
                </a:solidFill>
                <a:latin typeface="Tenorite"/>
              </a:rPr>
              <a:t>12.</a:t>
            </a:r>
            <a:r>
              <a:rPr sz="900" dirty="0">
                <a:latin typeface="Tenorite"/>
              </a:rPr>
              <a:t>	</a:t>
            </a:r>
            <a:r>
              <a:rPr sz="900" b="0" dirty="0">
                <a:solidFill>
                  <a:srgbClr val="505050"/>
                </a:solidFill>
                <a:latin typeface="Tenorite"/>
              </a:rPr>
              <a:t>Hg – Hg to Increase Strategic Investment in HGT (2026): portfolio AI projects (p.3</a:t>
            </a:r>
            <a:r>
              <a:rPr lang="en-US" sz="900" b="0" dirty="0">
                <a:solidFill>
                  <a:srgbClr val="505050"/>
                </a:solidFill>
                <a:latin typeface="Tenorite"/>
              </a:rPr>
              <a:t>, 5, 7</a:t>
            </a:r>
            <a:r>
              <a:rPr sz="900" b="0" dirty="0">
                <a:solidFill>
                  <a:srgbClr val="505050"/>
                </a:solidFill>
                <a:latin typeface="Tenorite"/>
              </a:rPr>
              <a:t>)</a:t>
            </a:r>
            <a:endParaRPr lang="en-US" sz="900" b="0" dirty="0">
              <a:solidFill>
                <a:srgbClr val="505050"/>
              </a:solidFill>
              <a:latin typeface="Tenorite"/>
            </a:endParaRPr>
          </a:p>
          <a:p>
            <a:pPr marL="265176" indent="0">
              <a:lnSpc>
                <a:spcPts val="1000"/>
              </a:lnSpc>
              <a:spcBef>
                <a:spcPts val="0"/>
              </a:spcBef>
              <a:spcAft>
                <a:spcPts val="50"/>
              </a:spcAft>
              <a:buNone/>
            </a:pPr>
            <a:r>
              <a:rPr sz="900" b="0" u="sng" dirty="0">
                <a:solidFill>
                  <a:srgbClr val="159BC5"/>
                </a:solidFill>
                <a:latin typeface="Tenorite"/>
                <a:hlinkClick r:id="rId14"/>
              </a:rPr>
              <a:t>https://www.londonstockexchange.com/news-article/HGT/hg-to-increase-strategic-investment-in-hgt/17622945</a:t>
            </a:r>
            <a:endParaRPr lang="en-US" sz="900" b="0" u="sng" dirty="0">
              <a:solidFill>
                <a:srgbClr val="159BC5"/>
              </a:solidFill>
              <a:latin typeface="Tenorite"/>
            </a:endParaRPr>
          </a:p>
          <a:p>
            <a:pPr marL="265176" indent="-265176">
              <a:lnSpc>
                <a:spcPts val="1000"/>
              </a:lnSpc>
              <a:spcBef>
                <a:spcPts val="0"/>
              </a:spcBef>
              <a:spcAft>
                <a:spcPts val="0"/>
              </a:spcAft>
              <a:buNone/>
              <a:tabLst>
                <a:tab pos="265176" algn="l"/>
              </a:tabLst>
            </a:pPr>
            <a:r>
              <a:rPr sz="900" b="0" dirty="0">
                <a:solidFill>
                  <a:srgbClr val="E0044E"/>
                </a:solidFill>
                <a:latin typeface="Tenorite"/>
              </a:rPr>
              <a:t>13.</a:t>
            </a:r>
            <a:r>
              <a:rPr sz="900" dirty="0">
                <a:latin typeface="Tenorite"/>
              </a:rPr>
              <a:t>	</a:t>
            </a:r>
            <a:r>
              <a:rPr sz="900" b="0" dirty="0">
                <a:solidFill>
                  <a:srgbClr val="505050"/>
                </a:solidFill>
                <a:latin typeface="Tenorite"/>
              </a:rPr>
              <a:t>MIT Sloan Management Review – Building AI Capabilities into Portfolio Companies at Apollo (p.3)</a:t>
            </a:r>
            <a:endParaRPr lang="en-US" sz="900" b="0" dirty="0">
              <a:solidFill>
                <a:srgbClr val="505050"/>
              </a:solidFill>
              <a:latin typeface="Tenorite"/>
            </a:endParaRPr>
          </a:p>
          <a:p>
            <a:pPr marL="265176" indent="0">
              <a:lnSpc>
                <a:spcPts val="1000"/>
              </a:lnSpc>
              <a:spcBef>
                <a:spcPts val="0"/>
              </a:spcBef>
              <a:spcAft>
                <a:spcPts val="50"/>
              </a:spcAft>
              <a:buNone/>
            </a:pPr>
            <a:r>
              <a:rPr sz="900" b="0" u="sng" dirty="0">
                <a:solidFill>
                  <a:srgbClr val="159BC5"/>
                </a:solidFill>
                <a:latin typeface="Tenorite"/>
                <a:hlinkClick r:id="rId15"/>
              </a:rPr>
              <a:t>https://sloanreview.mit.edu/article/building-ai-capabilities-into-portfolio-companies-at-apollo/</a:t>
            </a:r>
            <a:endParaRPr lang="en-US" sz="900" b="0" u="sng" dirty="0">
              <a:solidFill>
                <a:srgbClr val="159BC5"/>
              </a:solidFill>
              <a:latin typeface="Tenorite"/>
            </a:endParaRPr>
          </a:p>
          <a:p>
            <a:pPr marL="265176" indent="-265176">
              <a:lnSpc>
                <a:spcPts val="1000"/>
              </a:lnSpc>
              <a:spcBef>
                <a:spcPts val="0"/>
              </a:spcBef>
              <a:spcAft>
                <a:spcPts val="0"/>
              </a:spcAft>
              <a:buNone/>
              <a:tabLst>
                <a:tab pos="265176" algn="l"/>
              </a:tabLst>
            </a:pPr>
            <a:r>
              <a:rPr sz="900" b="0" dirty="0">
                <a:solidFill>
                  <a:srgbClr val="E0044E"/>
                </a:solidFill>
                <a:latin typeface="Tenorite"/>
              </a:rPr>
              <a:t>14.</a:t>
            </a:r>
            <a:r>
              <a:rPr sz="900" dirty="0">
                <a:latin typeface="Tenorite"/>
              </a:rPr>
              <a:t>	</a:t>
            </a:r>
            <a:r>
              <a:rPr sz="900" b="0" dirty="0">
                <a:solidFill>
                  <a:srgbClr val="505050"/>
                </a:solidFill>
                <a:latin typeface="Tenorite"/>
              </a:rPr>
              <a:t>Blott – AI Case Studies in Private Equity: portfolio value creation and operations (p.3)</a:t>
            </a:r>
            <a:endParaRPr lang="en-US" sz="900" b="0" dirty="0">
              <a:solidFill>
                <a:srgbClr val="505050"/>
              </a:solidFill>
              <a:latin typeface="Tenorite"/>
            </a:endParaRPr>
          </a:p>
          <a:p>
            <a:pPr marL="265176" indent="0">
              <a:lnSpc>
                <a:spcPts val="1000"/>
              </a:lnSpc>
              <a:spcBef>
                <a:spcPts val="0"/>
              </a:spcBef>
              <a:spcAft>
                <a:spcPts val="50"/>
              </a:spcAft>
              <a:buNone/>
            </a:pPr>
            <a:r>
              <a:rPr sz="900" b="0" u="sng" dirty="0">
                <a:solidFill>
                  <a:srgbClr val="159BC5"/>
                </a:solidFill>
                <a:latin typeface="Tenorite"/>
                <a:hlinkClick r:id="rId16"/>
              </a:rPr>
              <a:t>https://www.blott.com/reports/ai-case-studies-in-private-equity-portfolio-value-creation-operations</a:t>
            </a:r>
            <a:endParaRPr lang="en-US" sz="900" b="0" u="sng" dirty="0">
              <a:solidFill>
                <a:srgbClr val="159BC5"/>
              </a:solidFill>
              <a:latin typeface="Tenorite"/>
            </a:endParaRPr>
          </a:p>
          <a:p>
            <a:pPr marL="265176" indent="-265176">
              <a:lnSpc>
                <a:spcPts val="1000"/>
              </a:lnSpc>
              <a:spcBef>
                <a:spcPts val="0"/>
              </a:spcBef>
              <a:spcAft>
                <a:spcPts val="0"/>
              </a:spcAft>
              <a:buNone/>
              <a:tabLst>
                <a:tab pos="265176" algn="l"/>
              </a:tabLst>
            </a:pPr>
            <a:r>
              <a:rPr sz="900" b="0" dirty="0">
                <a:solidFill>
                  <a:srgbClr val="E0044E"/>
                </a:solidFill>
                <a:latin typeface="Tenorite"/>
              </a:rPr>
              <a:t>15.</a:t>
            </a:r>
            <a:r>
              <a:rPr sz="900" dirty="0">
                <a:latin typeface="Tenorite"/>
              </a:rPr>
              <a:t>	</a:t>
            </a:r>
            <a:r>
              <a:rPr sz="900" b="0" dirty="0">
                <a:solidFill>
                  <a:srgbClr val="505050"/>
                </a:solidFill>
                <a:latin typeface="Tenorite"/>
              </a:rPr>
              <a:t>Blott – AI Use Cases in Private Equity: measuring financial impact (p.5)</a:t>
            </a:r>
            <a:endParaRPr lang="en-US" sz="900" b="0" dirty="0">
              <a:solidFill>
                <a:srgbClr val="505050"/>
              </a:solidFill>
              <a:latin typeface="Tenorite"/>
            </a:endParaRPr>
          </a:p>
          <a:p>
            <a:pPr marL="265176" indent="0">
              <a:lnSpc>
                <a:spcPts val="1000"/>
              </a:lnSpc>
              <a:spcBef>
                <a:spcPts val="0"/>
              </a:spcBef>
              <a:spcAft>
                <a:spcPts val="50"/>
              </a:spcAft>
              <a:buNone/>
            </a:pPr>
            <a:r>
              <a:rPr sz="900" b="0" u="sng" dirty="0">
                <a:solidFill>
                  <a:srgbClr val="159BC5"/>
                </a:solidFill>
                <a:latin typeface="Tenorite"/>
                <a:hlinkClick r:id="rId17"/>
              </a:rPr>
              <a:t>https://www.blott.com/reports/ai-use-cases-in-private-equity</a:t>
            </a:r>
            <a:endParaRPr lang="en-US" sz="900" b="0" u="sng" dirty="0">
              <a:solidFill>
                <a:srgbClr val="159BC5"/>
              </a:solidFill>
              <a:latin typeface="Tenorite"/>
            </a:endParaRPr>
          </a:p>
          <a:p>
            <a:pPr marL="265176" indent="-265176">
              <a:lnSpc>
                <a:spcPts val="1000"/>
              </a:lnSpc>
              <a:spcBef>
                <a:spcPts val="0"/>
              </a:spcBef>
              <a:spcAft>
                <a:spcPts val="0"/>
              </a:spcAft>
              <a:buNone/>
              <a:tabLst>
                <a:tab pos="265176" algn="l"/>
              </a:tabLst>
            </a:pPr>
            <a:r>
              <a:rPr sz="900" b="0" dirty="0">
                <a:solidFill>
                  <a:srgbClr val="E0044E"/>
                </a:solidFill>
                <a:latin typeface="Tenorite"/>
              </a:rPr>
              <a:t>16.</a:t>
            </a:r>
            <a:r>
              <a:rPr sz="900" dirty="0">
                <a:latin typeface="Tenorite"/>
              </a:rPr>
              <a:t>	</a:t>
            </a:r>
            <a:r>
              <a:rPr sz="900" b="0" dirty="0">
                <a:solidFill>
                  <a:srgbClr val="505050"/>
                </a:solidFill>
                <a:latin typeface="Tenorite"/>
              </a:rPr>
              <a:t>Billtrust / Wakefield Research – AI in Accounts Receivable study (2025): DSO reduction (p.3)</a:t>
            </a:r>
            <a:endParaRPr lang="en-US" sz="900" b="0" dirty="0">
              <a:solidFill>
                <a:srgbClr val="505050"/>
              </a:solidFill>
              <a:latin typeface="Tenorite"/>
            </a:endParaRPr>
          </a:p>
          <a:p>
            <a:pPr marL="265176" indent="0">
              <a:lnSpc>
                <a:spcPts val="1000"/>
              </a:lnSpc>
              <a:spcBef>
                <a:spcPts val="0"/>
              </a:spcBef>
              <a:spcAft>
                <a:spcPts val="50"/>
              </a:spcAft>
              <a:buNone/>
            </a:pPr>
            <a:r>
              <a:rPr sz="900" b="0" u="sng" dirty="0">
                <a:solidFill>
                  <a:srgbClr val="159BC5"/>
                </a:solidFill>
                <a:latin typeface="Tenorite"/>
                <a:hlinkClick r:id="rId18"/>
              </a:rPr>
              <a:t>https://www.billtrust.com/news/study-finds-ai-in-accounts-receivable-reduces-dso</a:t>
            </a:r>
            <a:endParaRPr lang="en-US" sz="900" b="0" u="sng" dirty="0">
              <a:solidFill>
                <a:srgbClr val="159BC5"/>
              </a:solidFill>
              <a:latin typeface="Tenorite"/>
            </a:endParaRPr>
          </a:p>
          <a:p>
            <a:pPr marL="265176" indent="-265176">
              <a:lnSpc>
                <a:spcPts val="1000"/>
              </a:lnSpc>
              <a:spcBef>
                <a:spcPts val="0"/>
              </a:spcBef>
              <a:spcAft>
                <a:spcPts val="0"/>
              </a:spcAft>
              <a:buNone/>
              <a:tabLst>
                <a:tab pos="265176" algn="l"/>
              </a:tabLst>
            </a:pPr>
            <a:r>
              <a:rPr sz="900" b="0" dirty="0">
                <a:solidFill>
                  <a:srgbClr val="E0044E"/>
                </a:solidFill>
                <a:latin typeface="Tenorite"/>
              </a:rPr>
              <a:t>17.</a:t>
            </a:r>
            <a:r>
              <a:rPr sz="900" dirty="0">
                <a:latin typeface="Tenorite"/>
              </a:rPr>
              <a:t>	</a:t>
            </a:r>
            <a:r>
              <a:rPr sz="900" b="0" dirty="0">
                <a:solidFill>
                  <a:srgbClr val="505050"/>
                </a:solidFill>
                <a:latin typeface="Tenorite"/>
              </a:rPr>
              <a:t>EQT – EQT and Google Accelerate AI Adoption for Global Businesses (2026) (p.2</a:t>
            </a:r>
            <a:r>
              <a:rPr lang="en-US" sz="900" b="0" dirty="0">
                <a:solidFill>
                  <a:srgbClr val="505050"/>
                </a:solidFill>
                <a:latin typeface="Tenorite"/>
              </a:rPr>
              <a:t>, 5, 7</a:t>
            </a:r>
            <a:r>
              <a:rPr sz="900" b="0" dirty="0">
                <a:solidFill>
                  <a:srgbClr val="505050"/>
                </a:solidFill>
                <a:latin typeface="Tenorite"/>
              </a:rPr>
              <a:t>)</a:t>
            </a:r>
            <a:endParaRPr lang="en-US" sz="900" b="0" dirty="0">
              <a:solidFill>
                <a:srgbClr val="505050"/>
              </a:solidFill>
              <a:latin typeface="Tenorite"/>
            </a:endParaRPr>
          </a:p>
          <a:p>
            <a:pPr marL="265176" indent="0">
              <a:lnSpc>
                <a:spcPts val="1000"/>
              </a:lnSpc>
              <a:spcBef>
                <a:spcPts val="0"/>
              </a:spcBef>
              <a:spcAft>
                <a:spcPts val="50"/>
              </a:spcAft>
              <a:buNone/>
            </a:pPr>
            <a:r>
              <a:rPr sz="900" b="0" u="sng" dirty="0">
                <a:solidFill>
                  <a:srgbClr val="159BC5"/>
                </a:solidFill>
                <a:latin typeface="Tenorite"/>
                <a:hlinkClick r:id="rId19"/>
              </a:rPr>
              <a:t>https://eqtgroup.com/news/eqt-and-google-accelerate-ai-adoption-for-global-businesses-2026-05-28</a:t>
            </a:r>
            <a:endParaRPr lang="en-US" sz="900" b="0" u="sng" dirty="0">
              <a:solidFill>
                <a:srgbClr val="159BC5"/>
              </a:solidFill>
              <a:latin typeface="Tenorite"/>
            </a:endParaRPr>
          </a:p>
          <a:p>
            <a:pPr marL="265176" indent="-265176">
              <a:lnSpc>
                <a:spcPts val="1000"/>
              </a:lnSpc>
              <a:spcBef>
                <a:spcPts val="0"/>
              </a:spcBef>
              <a:spcAft>
                <a:spcPts val="0"/>
              </a:spcAft>
              <a:buNone/>
              <a:tabLst>
                <a:tab pos="265176" algn="l"/>
              </a:tabLst>
            </a:pPr>
            <a:r>
              <a:rPr sz="900" b="0" dirty="0">
                <a:solidFill>
                  <a:srgbClr val="E0044E"/>
                </a:solidFill>
                <a:latin typeface="Tenorite"/>
              </a:rPr>
              <a:t>18.</a:t>
            </a:r>
            <a:r>
              <a:rPr sz="900" dirty="0">
                <a:latin typeface="Tenorite"/>
              </a:rPr>
              <a:t>	</a:t>
            </a:r>
            <a:r>
              <a:rPr sz="900" b="0" dirty="0">
                <a:solidFill>
                  <a:srgbClr val="505050"/>
                </a:solidFill>
                <a:latin typeface="Tenorite"/>
              </a:rPr>
              <a:t>Thoma Bravo – Strategic partnership with Google Cloud for enterprise AI (2026) (p.2</a:t>
            </a:r>
            <a:r>
              <a:rPr lang="en-US" sz="900" b="0" dirty="0">
                <a:solidFill>
                  <a:srgbClr val="505050"/>
                </a:solidFill>
                <a:latin typeface="Tenorite"/>
              </a:rPr>
              <a:t>, 5, 7</a:t>
            </a:r>
            <a:r>
              <a:rPr sz="900" b="0" dirty="0">
                <a:solidFill>
                  <a:srgbClr val="505050"/>
                </a:solidFill>
                <a:latin typeface="Tenorite"/>
              </a:rPr>
              <a:t>)</a:t>
            </a:r>
            <a:endParaRPr lang="en-US" sz="900" b="0" dirty="0">
              <a:solidFill>
                <a:srgbClr val="505050"/>
              </a:solidFill>
              <a:latin typeface="Tenorite"/>
            </a:endParaRPr>
          </a:p>
          <a:p>
            <a:pPr marL="265176" indent="0">
              <a:lnSpc>
                <a:spcPts val="1000"/>
              </a:lnSpc>
              <a:spcBef>
                <a:spcPts val="0"/>
              </a:spcBef>
              <a:spcAft>
                <a:spcPts val="50"/>
              </a:spcAft>
              <a:buNone/>
            </a:pPr>
            <a:r>
              <a:rPr sz="900" b="0" u="sng" dirty="0">
                <a:solidFill>
                  <a:srgbClr val="159BC5"/>
                </a:solidFill>
                <a:latin typeface="Tenorite"/>
                <a:hlinkClick r:id="rId20"/>
              </a:rPr>
              <a:t>https://www.thomabravo.com/press-releases/thoma-bravo-and-google-cloud-launch-strategic-partnership-to-deliver-on-the-promise-of-ai-for-enterprise-software</a:t>
            </a:r>
            <a:endParaRPr lang="en-US" sz="900" b="0" u="sng" dirty="0">
              <a:solidFill>
                <a:srgbClr val="159BC5"/>
              </a:solidFill>
              <a:latin typeface="Tenorite"/>
            </a:endParaRPr>
          </a:p>
          <a:p>
            <a:pPr marL="265176" indent="-265176">
              <a:lnSpc>
                <a:spcPts val="1000"/>
              </a:lnSpc>
              <a:spcBef>
                <a:spcPts val="0"/>
              </a:spcBef>
              <a:spcAft>
                <a:spcPts val="0"/>
              </a:spcAft>
              <a:buNone/>
              <a:tabLst>
                <a:tab pos="265176" algn="l"/>
              </a:tabLst>
            </a:pPr>
            <a:r>
              <a:rPr sz="900" b="0" dirty="0">
                <a:solidFill>
                  <a:srgbClr val="E0044E"/>
                </a:solidFill>
                <a:latin typeface="Tenorite"/>
              </a:rPr>
              <a:t>19.</a:t>
            </a:r>
            <a:r>
              <a:rPr sz="900" dirty="0">
                <a:latin typeface="Tenorite"/>
              </a:rPr>
              <a:t>	</a:t>
            </a:r>
            <a:r>
              <a:rPr sz="900" b="0" dirty="0">
                <a:solidFill>
                  <a:srgbClr val="505050"/>
                </a:solidFill>
                <a:latin typeface="Tenorite"/>
              </a:rPr>
              <a:t>Vista Equity Partners – Agentic AI Factory </a:t>
            </a:r>
            <a:r>
              <a:rPr lang="en-US" sz="900" b="0" dirty="0">
                <a:solidFill>
                  <a:srgbClr val="505050"/>
                </a:solidFill>
                <a:latin typeface="Tenorite"/>
              </a:rPr>
              <a:t>and </a:t>
            </a:r>
            <a:r>
              <a:rPr sz="900" b="0" dirty="0">
                <a:solidFill>
                  <a:srgbClr val="505050"/>
                </a:solidFill>
                <a:latin typeface="Tenorite"/>
              </a:rPr>
              <a:t>2025</a:t>
            </a:r>
            <a:r>
              <a:rPr lang="en-US" sz="900" b="0" dirty="0">
                <a:solidFill>
                  <a:srgbClr val="505050"/>
                </a:solidFill>
                <a:latin typeface="Tenorite"/>
              </a:rPr>
              <a:t> Year in Review </a:t>
            </a:r>
            <a:r>
              <a:rPr sz="900" b="0" dirty="0">
                <a:solidFill>
                  <a:srgbClr val="505050"/>
                </a:solidFill>
                <a:latin typeface="Tenorite"/>
              </a:rPr>
              <a:t>(p.2</a:t>
            </a:r>
            <a:r>
              <a:rPr lang="en-US" sz="900" b="0" dirty="0">
                <a:solidFill>
                  <a:srgbClr val="505050"/>
                </a:solidFill>
                <a:latin typeface="Tenorite"/>
              </a:rPr>
              <a:t>, 7</a:t>
            </a:r>
            <a:r>
              <a:rPr sz="900" b="0" dirty="0">
                <a:solidFill>
                  <a:srgbClr val="505050"/>
                </a:solidFill>
                <a:latin typeface="Tenorite"/>
              </a:rPr>
              <a:t>)</a:t>
            </a:r>
            <a:endParaRPr lang="en-US" sz="900" b="0" dirty="0">
              <a:solidFill>
                <a:srgbClr val="505050"/>
              </a:solidFill>
              <a:latin typeface="Tenorite"/>
            </a:endParaRPr>
          </a:p>
          <a:p>
            <a:pPr marL="265176" indent="0">
              <a:lnSpc>
                <a:spcPts val="1000"/>
              </a:lnSpc>
              <a:spcBef>
                <a:spcPts val="0"/>
              </a:spcBef>
              <a:spcAft>
                <a:spcPts val="50"/>
              </a:spcAft>
              <a:buNone/>
            </a:pPr>
            <a:r>
              <a:rPr sz="900" b="0" u="sng" dirty="0">
                <a:solidFill>
                  <a:srgbClr val="159BC5"/>
                </a:solidFill>
                <a:latin typeface="Tenorite"/>
                <a:hlinkClick r:id="rId21"/>
              </a:rPr>
              <a:t>https://www.vistaequitypartners.com/insights/agentic-ai-factory/</a:t>
            </a:r>
            <a:endParaRPr lang="en-US" sz="900" b="0" u="sng" dirty="0">
              <a:solidFill>
                <a:srgbClr val="159BC5"/>
              </a:solidFill>
              <a:latin typeface="Tenorite"/>
            </a:endParaRPr>
          </a:p>
          <a:p>
            <a:pPr marL="265176" indent="-265176">
              <a:lnSpc>
                <a:spcPts val="1000"/>
              </a:lnSpc>
              <a:spcBef>
                <a:spcPts val="0"/>
              </a:spcBef>
              <a:spcAft>
                <a:spcPts val="0"/>
              </a:spcAft>
              <a:buNone/>
              <a:tabLst>
                <a:tab pos="265176" algn="l"/>
              </a:tabLst>
            </a:pPr>
            <a:r>
              <a:rPr sz="900" b="0" dirty="0">
                <a:solidFill>
                  <a:srgbClr val="E0044E"/>
                </a:solidFill>
                <a:latin typeface="Tenorite"/>
              </a:rPr>
              <a:t>20.</a:t>
            </a:r>
            <a:r>
              <a:rPr sz="900" dirty="0">
                <a:latin typeface="Tenorite"/>
              </a:rPr>
              <a:t>	</a:t>
            </a:r>
            <a:r>
              <a:rPr sz="900" b="0" dirty="0">
                <a:solidFill>
                  <a:srgbClr val="505050"/>
                </a:solidFill>
                <a:latin typeface="Tenorite"/>
              </a:rPr>
              <a:t>EY – Global PE Exit Readiness Study 2026: buyer assessments of AI (p.5, 7)</a:t>
            </a:r>
            <a:endParaRPr lang="en-US" sz="900" b="0" dirty="0">
              <a:solidFill>
                <a:srgbClr val="505050"/>
              </a:solidFill>
              <a:latin typeface="Tenorite"/>
            </a:endParaRPr>
          </a:p>
          <a:p>
            <a:pPr marL="265176" indent="0">
              <a:lnSpc>
                <a:spcPts val="1000"/>
              </a:lnSpc>
              <a:spcBef>
                <a:spcPts val="0"/>
              </a:spcBef>
              <a:spcAft>
                <a:spcPts val="50"/>
              </a:spcAft>
              <a:buNone/>
            </a:pPr>
            <a:r>
              <a:rPr lang="en-US" sz="900" u="sng" dirty="0">
                <a:solidFill>
                  <a:srgbClr val="159BC5"/>
                </a:solidFill>
                <a:latin typeface="Tenorite"/>
                <a:hlinkClick r:id="rId22"/>
              </a:rPr>
              <a:t>https://www.ey.com/en_gl/insights/private-equity/private-equity-exit-readiness-study</a:t>
            </a:r>
            <a:r>
              <a:rPr sz="900" u="sng" dirty="0">
                <a:solidFill>
                  <a:srgbClr val="159BC5"/>
                </a:solidFill>
                <a:latin typeface="Tenorite"/>
                <a:hlinkClick r:id="rId22"/>
              </a:rPr>
              <a:t>.</a:t>
            </a:r>
            <a:endParaRPr lang="en-US" sz="900" u="sng" dirty="0">
              <a:solidFill>
                <a:srgbClr val="159BC5"/>
              </a:solidFill>
              <a:latin typeface="Tenorite"/>
            </a:endParaRPr>
          </a:p>
          <a:p>
            <a:pPr marL="265176" indent="-265176">
              <a:lnSpc>
                <a:spcPts val="1000"/>
              </a:lnSpc>
              <a:spcBef>
                <a:spcPts val="0"/>
              </a:spcBef>
              <a:spcAft>
                <a:spcPts val="50"/>
              </a:spcAft>
              <a:buNone/>
              <a:tabLst>
                <a:tab pos="265176" algn="l"/>
              </a:tabLst>
            </a:pPr>
            <a:r>
              <a:rPr sz="900" b="0" dirty="0">
                <a:solidFill>
                  <a:srgbClr val="E0044E"/>
                </a:solidFill>
                <a:latin typeface="Tenorite"/>
              </a:rPr>
              <a:t>21.</a:t>
            </a:r>
            <a:r>
              <a:rPr sz="900" dirty="0">
                <a:latin typeface="Tenorite"/>
              </a:rPr>
              <a:t>	</a:t>
            </a:r>
            <a:r>
              <a:rPr sz="900" b="0" dirty="0">
                <a:solidFill>
                  <a:srgbClr val="505050"/>
                </a:solidFill>
                <a:latin typeface="Tenorite"/>
              </a:rPr>
              <a:t>Evalueserve – Advisory pages, case studies and portfolio operations (p.6); views (p.7)</a:t>
            </a:r>
            <a:endParaRPr lang="en-US" sz="900" b="0" dirty="0">
              <a:solidFill>
                <a:srgbClr val="505050"/>
              </a:solidFill>
              <a:latin typeface="Tenorite"/>
            </a:endParaRPr>
          </a:p>
          <a:p>
            <a:pPr marL="265176" indent="0">
              <a:lnSpc>
                <a:spcPts val="1000"/>
              </a:lnSpc>
              <a:spcBef>
                <a:spcPts val="0"/>
              </a:spcBef>
              <a:spcAft>
                <a:spcPts val="0"/>
              </a:spcAft>
              <a:buNone/>
            </a:pPr>
            <a:r>
              <a:rPr lang="en-US" sz="900" u="none" dirty="0">
                <a:solidFill>
                  <a:srgbClr val="505050"/>
                </a:solidFill>
                <a:latin typeface="Tenorite"/>
              </a:rPr>
              <a:t>Deal sourcing: related source; 25–30% figure unconfirmed (p.6)</a:t>
            </a:r>
          </a:p>
          <a:p>
            <a:pPr marL="265176" indent="0">
              <a:lnSpc>
                <a:spcPts val="1000"/>
              </a:lnSpc>
              <a:spcBef>
                <a:spcPts val="0"/>
              </a:spcBef>
              <a:spcAft>
                <a:spcPts val="50"/>
              </a:spcAft>
              <a:buNone/>
            </a:pPr>
            <a:r>
              <a:rPr sz="900" u="sng" dirty="0">
                <a:solidFill>
                  <a:srgbClr val="159BC5"/>
                </a:solidFill>
                <a:latin typeface="Tenorite"/>
                <a:hlinkClick r:id="rId23"/>
              </a:rPr>
              <a:t>https://www.evalueserve.com/solutions/private-markets-technology/</a:t>
            </a:r>
            <a:endParaRPr lang="en-US" sz="900" u="sng" dirty="0">
              <a:solidFill>
                <a:srgbClr val="159BC5"/>
              </a:solidFill>
              <a:latin typeface="Tenorite"/>
            </a:endParaRPr>
          </a:p>
          <a:p>
            <a:pPr marL="265176" indent="0">
              <a:lnSpc>
                <a:spcPts val="1000"/>
              </a:lnSpc>
              <a:spcBef>
                <a:spcPts val="0"/>
              </a:spcBef>
              <a:spcAft>
                <a:spcPts val="0"/>
              </a:spcAft>
              <a:buNone/>
            </a:pPr>
            <a:r>
              <a:rPr sz="900" u="none" dirty="0">
                <a:solidFill>
                  <a:srgbClr val="505050"/>
                </a:solidFill>
                <a:latin typeface="Tenorite"/>
              </a:rPr>
              <a:t>Approximately 3× faster outputs; expert-led AI context (p.6–7)</a:t>
            </a:r>
            <a:endParaRPr lang="en-US" sz="900" u="none" dirty="0">
              <a:solidFill>
                <a:srgbClr val="505050"/>
              </a:solidFill>
              <a:latin typeface="Tenorite"/>
            </a:endParaRPr>
          </a:p>
          <a:p>
            <a:pPr marL="265176" indent="0">
              <a:lnSpc>
                <a:spcPts val="1000"/>
              </a:lnSpc>
              <a:spcBef>
                <a:spcPts val="0"/>
              </a:spcBef>
              <a:spcAft>
                <a:spcPts val="50"/>
              </a:spcAft>
              <a:buNone/>
            </a:pPr>
            <a:r>
              <a:rPr sz="900" u="sng" dirty="0">
                <a:solidFill>
                  <a:srgbClr val="159BC5"/>
                </a:solidFill>
                <a:latin typeface="Tenorite"/>
                <a:hlinkClick r:id="rId24"/>
              </a:rPr>
              <a:t>https://www.evalueserve.com/blog/rewriting-the-rules-how-agentic-ai-is-transforming-private-equity/</a:t>
            </a:r>
            <a:endParaRPr lang="en-US" sz="900" u="sng" dirty="0">
              <a:solidFill>
                <a:srgbClr val="159BC5"/>
              </a:solidFill>
              <a:latin typeface="Tenorite"/>
            </a:endParaRPr>
          </a:p>
          <a:p>
            <a:pPr marL="265176" indent="0">
              <a:lnSpc>
                <a:spcPts val="1000"/>
              </a:lnSpc>
              <a:spcBef>
                <a:spcPts val="0"/>
              </a:spcBef>
              <a:spcAft>
                <a:spcPts val="0"/>
              </a:spcAft>
              <a:buNone/>
            </a:pPr>
            <a:r>
              <a:rPr sz="900" u="none" dirty="0">
                <a:solidFill>
                  <a:srgbClr val="505050"/>
                </a:solidFill>
                <a:latin typeface="Tenorite"/>
              </a:rPr>
              <a:t>PE investment reviews: matching case; 15–20 hours unconfirmed (p.6)</a:t>
            </a:r>
            <a:endParaRPr lang="en-US" sz="900" u="none" dirty="0">
              <a:solidFill>
                <a:srgbClr val="505050"/>
              </a:solidFill>
              <a:latin typeface="Tenorite"/>
            </a:endParaRPr>
          </a:p>
          <a:p>
            <a:pPr marL="265176" indent="0">
              <a:lnSpc>
                <a:spcPts val="1000"/>
              </a:lnSpc>
              <a:spcBef>
                <a:spcPts val="0"/>
              </a:spcBef>
              <a:spcAft>
                <a:spcPts val="50"/>
              </a:spcAft>
              <a:buNone/>
            </a:pPr>
            <a:r>
              <a:rPr sz="900" u="sng" dirty="0">
                <a:solidFill>
                  <a:srgbClr val="159BC5"/>
                </a:solidFill>
                <a:latin typeface="Tenorite"/>
                <a:hlinkClick r:id="rId25"/>
              </a:rPr>
              <a:t>https://www.evalueserve.com/case-study/private-equity-firm-accelerates-due-diligence/</a:t>
            </a:r>
            <a:endParaRPr lang="en-US" sz="900" u="sng" dirty="0">
              <a:solidFill>
                <a:srgbClr val="159BC5"/>
              </a:solidFill>
              <a:latin typeface="Tenorite"/>
            </a:endParaRPr>
          </a:p>
          <a:p>
            <a:pPr marL="265176" indent="0">
              <a:lnSpc>
                <a:spcPts val="1000"/>
              </a:lnSpc>
              <a:spcBef>
                <a:spcPts val="0"/>
              </a:spcBef>
              <a:spcAft>
                <a:spcPts val="0"/>
              </a:spcAft>
              <a:buNone/>
            </a:pPr>
            <a:r>
              <a:rPr sz="900" u="none" dirty="0">
                <a:solidFill>
                  <a:srgbClr val="505050"/>
                </a:solidFill>
                <a:latin typeface="Tenorite"/>
              </a:rPr>
              <a:t>26% productivity improvement: deal origination case study (p.6)</a:t>
            </a:r>
            <a:endParaRPr lang="en-US" sz="900" u="none" dirty="0">
              <a:solidFill>
                <a:srgbClr val="505050"/>
              </a:solidFill>
              <a:latin typeface="Tenorite"/>
            </a:endParaRPr>
          </a:p>
          <a:p>
            <a:pPr marL="265176" indent="0">
              <a:lnSpc>
                <a:spcPts val="1000"/>
              </a:lnSpc>
              <a:spcBef>
                <a:spcPts val="0"/>
              </a:spcBef>
              <a:spcAft>
                <a:spcPts val="50"/>
              </a:spcAft>
              <a:buNone/>
            </a:pPr>
            <a:r>
              <a:rPr sz="900" u="sng" dirty="0">
                <a:solidFill>
                  <a:srgbClr val="159BC5"/>
                </a:solidFill>
                <a:latin typeface="Tenorite"/>
                <a:hlinkClick r:id="rId26"/>
              </a:rPr>
              <a:t>https://www.evalueserve.com/case-study/harnessing-ai-to-drive-deal-origination-productivity-by-26/</a:t>
            </a:r>
            <a:endParaRPr lang="en-US" sz="900" u="sng" dirty="0">
              <a:solidFill>
                <a:srgbClr val="159BC5"/>
              </a:solidFill>
              <a:latin typeface="Tenorite"/>
            </a:endParaRPr>
          </a:p>
          <a:p>
            <a:pPr marL="265176" indent="0">
              <a:lnSpc>
                <a:spcPts val="1000"/>
              </a:lnSpc>
              <a:spcBef>
                <a:spcPts val="0"/>
              </a:spcBef>
              <a:spcAft>
                <a:spcPts val="0"/>
              </a:spcAft>
              <a:buNone/>
            </a:pPr>
            <a:r>
              <a:rPr sz="900" u="none" dirty="0">
                <a:solidFill>
                  <a:srgbClr val="505050"/>
                </a:solidFill>
                <a:latin typeface="Tenorite"/>
              </a:rPr>
              <a:t>26% higher output and 20% lower average handling time (p.6)</a:t>
            </a:r>
            <a:endParaRPr lang="en-US" sz="900" u="none" dirty="0">
              <a:solidFill>
                <a:srgbClr val="505050"/>
              </a:solidFill>
              <a:latin typeface="Tenorite"/>
            </a:endParaRPr>
          </a:p>
          <a:p>
            <a:pPr marL="265176" indent="0">
              <a:lnSpc>
                <a:spcPts val="1000"/>
              </a:lnSpc>
              <a:spcBef>
                <a:spcPts val="0"/>
              </a:spcBef>
              <a:spcAft>
                <a:spcPts val="50"/>
              </a:spcAft>
              <a:buNone/>
            </a:pPr>
            <a:r>
              <a:rPr sz="900" u="sng" dirty="0">
                <a:solidFill>
                  <a:srgbClr val="159BC5"/>
                </a:solidFill>
                <a:latin typeface="Tenorite"/>
                <a:hlinkClick r:id="rId27"/>
              </a:rPr>
              <a:t>https://www.evalueserve.com/blog/ai-in-investment-banking-start-with-workflows-not-tools/</a:t>
            </a:r>
            <a:endParaRPr lang="en-US" sz="900" u="sng" dirty="0">
              <a:solidFill>
                <a:srgbClr val="159BC5"/>
              </a:solidFill>
              <a:latin typeface="Tenorite"/>
            </a:endParaRPr>
          </a:p>
          <a:p>
            <a:pPr marL="265176" indent="0">
              <a:lnSpc>
                <a:spcPts val="1000"/>
              </a:lnSpc>
              <a:spcBef>
                <a:spcPts val="0"/>
              </a:spcBef>
              <a:spcAft>
                <a:spcPts val="0"/>
              </a:spcAft>
              <a:buNone/>
            </a:pPr>
            <a:r>
              <a:rPr sz="900" u="none" dirty="0">
                <a:solidFill>
                  <a:srgbClr val="505050"/>
                </a:solidFill>
                <a:latin typeface="Tenorite"/>
              </a:rPr>
              <a:t>30–40% cost savings; 100+ assets: operations and automation (p.6)</a:t>
            </a:r>
            <a:endParaRPr lang="en-US" sz="900" u="none" dirty="0">
              <a:solidFill>
                <a:srgbClr val="505050"/>
              </a:solidFill>
              <a:latin typeface="Tenorite"/>
            </a:endParaRPr>
          </a:p>
          <a:p>
            <a:pPr marL="265176" indent="0">
              <a:lnSpc>
                <a:spcPts val="1000"/>
              </a:lnSpc>
              <a:spcBef>
                <a:spcPts val="0"/>
              </a:spcBef>
              <a:spcAft>
                <a:spcPts val="50"/>
              </a:spcAft>
              <a:buNone/>
            </a:pPr>
            <a:r>
              <a:rPr sz="900" u="sng" dirty="0">
                <a:solidFill>
                  <a:srgbClr val="159BC5"/>
                </a:solidFill>
                <a:latin typeface="Tenorite"/>
                <a:hlinkClick r:id="rId28"/>
              </a:rPr>
              <a:t>https://www.evalueserve.com/case-study/modernizing-portfolio-operations-proven-quality-and-cost-savings/</a:t>
            </a:r>
            <a:endParaRPr lang="en-US" sz="900" u="sng" dirty="0">
              <a:solidFill>
                <a:srgbClr val="159BC5"/>
              </a:solidFill>
              <a:latin typeface="Tenorite"/>
            </a:endParaRPr>
          </a:p>
          <a:p>
            <a:pPr marL="265176" indent="0">
              <a:lnSpc>
                <a:spcPts val="1000"/>
              </a:lnSpc>
              <a:spcBef>
                <a:spcPts val="0"/>
              </a:spcBef>
              <a:spcAft>
                <a:spcPts val="0"/>
              </a:spcAft>
              <a:buNone/>
            </a:pPr>
            <a:r>
              <a:rPr sz="900" u="none" dirty="0">
                <a:solidFill>
                  <a:srgbClr val="505050"/>
                </a:solidFill>
                <a:latin typeface="Tenorite"/>
              </a:rPr>
              <a:t>Private Equity Advisory: expert-led AI and human oversight (p.7 context)</a:t>
            </a:r>
            <a:endParaRPr lang="en-US" sz="900" u="none" dirty="0">
              <a:solidFill>
                <a:srgbClr val="505050"/>
              </a:solidFill>
              <a:latin typeface="Tenorite"/>
            </a:endParaRPr>
          </a:p>
          <a:p>
            <a:pPr marL="265176" indent="0">
              <a:lnSpc>
                <a:spcPts val="1000"/>
              </a:lnSpc>
              <a:spcBef>
                <a:spcPts val="0"/>
              </a:spcBef>
              <a:spcAft>
                <a:spcPts val="0"/>
              </a:spcAft>
              <a:buNone/>
            </a:pPr>
            <a:r>
              <a:rPr sz="900" u="sng" dirty="0">
                <a:solidFill>
                  <a:srgbClr val="159BC5"/>
                </a:solidFill>
                <a:latin typeface="Tenorite"/>
                <a:hlinkClick r:id="rId29"/>
              </a:rPr>
              <a:t>https://www.evalueserve.com/solutions/private-equity-advisory/</a:t>
            </a:r>
            <a:endParaRPr lang="en-US" sz="900" u="sng" dirty="0">
              <a:solidFill>
                <a:srgbClr val="159BC5"/>
              </a:solidFill>
              <a:latin typeface="Tenorite"/>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BF2FA-7B30-1FE5-3FF8-E79755EEF40E}"/>
            </a:ext>
          </a:extLst>
        </p:cNvPr>
        <p:cNvGrpSpPr/>
        <p:nvPr/>
      </p:nvGrpSpPr>
      <p:grpSpPr>
        <a:xfrm>
          <a:off x="0" y="0"/>
          <a:ext cx="0" cy="0"/>
          <a:chOff x="0" y="0"/>
          <a:chExt cx="0" cy="0"/>
        </a:xfrm>
      </p:grpSpPr>
      <p:sp>
        <p:nvSpPr>
          <p:cNvPr id="17" name="Rounded Rectangle 9">
            <a:extLst>
              <a:ext uri="{FF2B5EF4-FFF2-40B4-BE49-F238E27FC236}">
                <a16:creationId xmlns:a16="http://schemas.microsoft.com/office/drawing/2014/main" id="{5B26F1FB-724D-0E6E-7AEB-62259E1D7A57}"/>
              </a:ext>
            </a:extLst>
          </p:cNvPr>
          <p:cNvSpPr/>
          <p:nvPr/>
        </p:nvSpPr>
        <p:spPr>
          <a:xfrm>
            <a:off x="78202" y="8340149"/>
            <a:ext cx="5465323" cy="1376514"/>
          </a:xfrm>
          <a:prstGeom prst="roundRect">
            <a:avLst>
              <a:gd name="adj" fmla="val 15487"/>
            </a:avLst>
          </a:prstGeom>
          <a:gradFill flip="none" rotWithShape="1">
            <a:gsLst>
              <a:gs pos="0">
                <a:schemeClr val="accent1">
                  <a:lumMod val="5000"/>
                  <a:lumOff val="95000"/>
                  <a:alpha val="97000"/>
                </a:schemeClr>
              </a:gs>
              <a:gs pos="95000">
                <a:schemeClr val="bg1">
                  <a:alpha val="27000"/>
                </a:schemeClr>
              </a:gs>
            </a:gsLst>
            <a:lin ang="2700000" scaled="1"/>
            <a:tileRect/>
          </a:gradFill>
          <a:ln w="9525">
            <a:solidFill>
              <a:schemeClr val="bg1">
                <a:alpha val="50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chemeClr val="bg2"/>
              </a:solidFill>
              <a:effectLst/>
              <a:uLnTx/>
              <a:uFillTx/>
              <a:latin typeface="+mj-lt"/>
              <a:ea typeface="+mn-ea"/>
              <a:cs typeface="+mn-cs"/>
            </a:endParaRPr>
          </a:p>
        </p:txBody>
      </p:sp>
      <p:sp>
        <p:nvSpPr>
          <p:cNvPr id="61" name="Rectangle 60">
            <a:extLst>
              <a:ext uri="{FF2B5EF4-FFF2-40B4-BE49-F238E27FC236}">
                <a16:creationId xmlns:a16="http://schemas.microsoft.com/office/drawing/2014/main" id="{BBF1D422-1BF0-D690-BE08-957A86E562C7}"/>
              </a:ext>
            </a:extLst>
          </p:cNvPr>
          <p:cNvSpPr/>
          <p:nvPr/>
        </p:nvSpPr>
        <p:spPr>
          <a:xfrm>
            <a:off x="-444500" y="8207503"/>
            <a:ext cx="7893050" cy="1766229"/>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latin typeface="Tenorite" panose="00000500000000000000" pitchFamily="2" charset="0"/>
            </a:endParaRPr>
          </a:p>
        </p:txBody>
      </p:sp>
      <p:sp>
        <p:nvSpPr>
          <p:cNvPr id="62" name="TextBox 61">
            <a:extLst>
              <a:ext uri="{FF2B5EF4-FFF2-40B4-BE49-F238E27FC236}">
                <a16:creationId xmlns:a16="http://schemas.microsoft.com/office/drawing/2014/main" id="{DBB64F90-F05C-E852-87F2-4DEAE87C8DEC}"/>
              </a:ext>
            </a:extLst>
          </p:cNvPr>
          <p:cNvSpPr txBox="1"/>
          <p:nvPr/>
        </p:nvSpPr>
        <p:spPr>
          <a:xfrm>
            <a:off x="331789" y="8437526"/>
            <a:ext cx="5211736" cy="1177245"/>
          </a:xfrm>
          <a:prstGeom prst="rect">
            <a:avLst/>
          </a:prstGeom>
          <a:noFill/>
        </p:spPr>
        <p:txBody>
          <a:bodyPr wrap="square" lIns="0" tIns="0" rIns="0" bIns="0" rtlCol="0">
            <a:spAutoFit/>
          </a:bodyPr>
          <a:lstStyle/>
          <a:p>
            <a:pPr algn="just">
              <a:spcBef>
                <a:spcPts val="600"/>
              </a:spcBef>
              <a:spcAft>
                <a:spcPts val="600"/>
              </a:spcAft>
            </a:pPr>
            <a:r>
              <a:rPr lang="en-US" sz="1400" b="1" dirty="0">
                <a:solidFill>
                  <a:schemeClr val="bg1"/>
                </a:solidFill>
                <a:latin typeface="Tenorite" panose="00000500000000000000" pitchFamily="2" charset="0"/>
                <a:cs typeface="Segoe UI" panose="020B0502040204020203" pitchFamily="34" charset="0"/>
              </a:rPr>
              <a:t>Evalueserve Disclaimer</a:t>
            </a:r>
          </a:p>
          <a:p>
            <a:pPr>
              <a:spcBef>
                <a:spcPts val="600"/>
              </a:spcBef>
              <a:spcAft>
                <a:spcPts val="600"/>
              </a:spcAft>
            </a:pPr>
            <a:r>
              <a:rPr lang="en-US" sz="1050" dirty="0">
                <a:solidFill>
                  <a:schemeClr val="bg1"/>
                </a:solidFill>
                <a:latin typeface="Tenorite" panose="00000500000000000000" pitchFamily="2" charset="0"/>
                <a:cs typeface="Segoe UI" panose="020B0502040204020203" pitchFamily="34" charset="0"/>
              </a:rPr>
              <a:t>Although the information contained in this publication has been obtained from sources believed to be reliable, the author and Evalueserve disclaim all warranties as to the accuracy, completeness or adequacy of such information. Evalueserve shall have no liability for errors, omissions or inadequacies in the information contained herein or for interpretations thereof. </a:t>
            </a:r>
          </a:p>
        </p:txBody>
      </p:sp>
      <p:sp>
        <p:nvSpPr>
          <p:cNvPr id="63" name="Freeform: Shape 62">
            <a:extLst>
              <a:ext uri="{FF2B5EF4-FFF2-40B4-BE49-F238E27FC236}">
                <a16:creationId xmlns:a16="http://schemas.microsoft.com/office/drawing/2014/main" id="{C3ADEF50-1BBA-A3E6-E144-B3E298909735}"/>
              </a:ext>
            </a:extLst>
          </p:cNvPr>
          <p:cNvSpPr/>
          <p:nvPr/>
        </p:nvSpPr>
        <p:spPr>
          <a:xfrm>
            <a:off x="5829300" y="8507665"/>
            <a:ext cx="1028700" cy="1069922"/>
          </a:xfrm>
          <a:custGeom>
            <a:avLst/>
            <a:gdLst>
              <a:gd name="connsiteX0" fmla="*/ 719995 w 1448982"/>
              <a:gd name="connsiteY0" fmla="*/ 1119378 h 1507045"/>
              <a:gd name="connsiteX1" fmla="*/ 1331309 w 1448982"/>
              <a:gd name="connsiteY1" fmla="*/ 1119378 h 1507045"/>
              <a:gd name="connsiteX2" fmla="*/ 1404338 w 1448982"/>
              <a:gd name="connsiteY2" fmla="*/ 1135373 h 1507045"/>
              <a:gd name="connsiteX3" fmla="*/ 1448982 w 1448982"/>
              <a:gd name="connsiteY3" fmla="*/ 1165809 h 1507045"/>
              <a:gd name="connsiteX4" fmla="*/ 1448982 w 1448982"/>
              <a:gd name="connsiteY4" fmla="*/ 1459947 h 1507045"/>
              <a:gd name="connsiteX5" fmla="*/ 1406401 w 1448982"/>
              <a:gd name="connsiteY5" fmla="*/ 1490049 h 1507045"/>
              <a:gd name="connsiteX6" fmla="*/ 1331309 w 1448982"/>
              <a:gd name="connsiteY6" fmla="*/ 1506950 h 1507045"/>
              <a:gd name="connsiteX7" fmla="*/ 719995 w 1448982"/>
              <a:gd name="connsiteY7" fmla="*/ 1506950 h 1507045"/>
              <a:gd name="connsiteX8" fmla="*/ 526256 w 1448982"/>
              <a:gd name="connsiteY8" fmla="*/ 1313116 h 1507045"/>
              <a:gd name="connsiteX9" fmla="*/ 719995 w 1448982"/>
              <a:gd name="connsiteY9" fmla="*/ 1119378 h 1507045"/>
              <a:gd name="connsiteX10" fmla="*/ 193834 w 1448982"/>
              <a:gd name="connsiteY10" fmla="*/ 1119378 h 1507045"/>
              <a:gd name="connsiteX11" fmla="*/ 194024 w 1448982"/>
              <a:gd name="connsiteY11" fmla="*/ 1119378 h 1507045"/>
              <a:gd name="connsiteX12" fmla="*/ 387763 w 1448982"/>
              <a:gd name="connsiteY12" fmla="*/ 1313307 h 1507045"/>
              <a:gd name="connsiteX13" fmla="*/ 193834 w 1448982"/>
              <a:gd name="connsiteY13" fmla="*/ 1507045 h 1507045"/>
              <a:gd name="connsiteX14" fmla="*/ 95 w 1448982"/>
              <a:gd name="connsiteY14" fmla="*/ 1313116 h 1507045"/>
              <a:gd name="connsiteX15" fmla="*/ 193834 w 1448982"/>
              <a:gd name="connsiteY15" fmla="*/ 1119378 h 1507045"/>
              <a:gd name="connsiteX16" fmla="*/ 193929 w 1448982"/>
              <a:gd name="connsiteY16" fmla="*/ 559784 h 1507045"/>
              <a:gd name="connsiteX17" fmla="*/ 805149 w 1448982"/>
              <a:gd name="connsiteY17" fmla="*/ 559784 h 1507045"/>
              <a:gd name="connsiteX18" fmla="*/ 813740 w 1448982"/>
              <a:gd name="connsiteY18" fmla="*/ 559784 h 1507045"/>
              <a:gd name="connsiteX19" fmla="*/ 1003230 w 1448982"/>
              <a:gd name="connsiteY19" fmla="*/ 757866 h 1507045"/>
              <a:gd name="connsiteX20" fmla="*/ 805149 w 1448982"/>
              <a:gd name="connsiteY20" fmla="*/ 947356 h 1507045"/>
              <a:gd name="connsiteX21" fmla="*/ 193929 w 1448982"/>
              <a:gd name="connsiteY21" fmla="*/ 947356 h 1507045"/>
              <a:gd name="connsiteX22" fmla="*/ 95 w 1448982"/>
              <a:gd name="connsiteY22" fmla="*/ 753523 h 1507045"/>
              <a:gd name="connsiteX23" fmla="*/ 193929 w 1448982"/>
              <a:gd name="connsiteY23" fmla="*/ 559784 h 1507045"/>
              <a:gd name="connsiteX24" fmla="*/ 1331214 w 1448982"/>
              <a:gd name="connsiteY24" fmla="*/ 559689 h 1507045"/>
              <a:gd name="connsiteX25" fmla="*/ 1406663 w 1448982"/>
              <a:gd name="connsiteY25" fmla="*/ 574922 h 1507045"/>
              <a:gd name="connsiteX26" fmla="*/ 1448982 w 1448982"/>
              <a:gd name="connsiteY26" fmla="*/ 603454 h 1507045"/>
              <a:gd name="connsiteX27" fmla="*/ 1448982 w 1448982"/>
              <a:gd name="connsiteY27" fmla="*/ 903636 h 1507045"/>
              <a:gd name="connsiteX28" fmla="*/ 1406719 w 1448982"/>
              <a:gd name="connsiteY28" fmla="*/ 932131 h 1507045"/>
              <a:gd name="connsiteX29" fmla="*/ 1331309 w 1448982"/>
              <a:gd name="connsiteY29" fmla="*/ 947356 h 1507045"/>
              <a:gd name="connsiteX30" fmla="*/ 1331214 w 1448982"/>
              <a:gd name="connsiteY30" fmla="*/ 947356 h 1507045"/>
              <a:gd name="connsiteX31" fmla="*/ 1137381 w 1448982"/>
              <a:gd name="connsiteY31" fmla="*/ 753523 h 1507045"/>
              <a:gd name="connsiteX32" fmla="*/ 1331214 w 1448982"/>
              <a:gd name="connsiteY32" fmla="*/ 559689 h 1507045"/>
              <a:gd name="connsiteX33" fmla="*/ 719995 w 1448982"/>
              <a:gd name="connsiteY33" fmla="*/ 95 h 1507045"/>
              <a:gd name="connsiteX34" fmla="*/ 1331309 w 1448982"/>
              <a:gd name="connsiteY34" fmla="*/ 95 h 1507045"/>
              <a:gd name="connsiteX35" fmla="*/ 1406727 w 1448982"/>
              <a:gd name="connsiteY35" fmla="*/ 15357 h 1507045"/>
              <a:gd name="connsiteX36" fmla="*/ 1448982 w 1448982"/>
              <a:gd name="connsiteY36" fmla="*/ 43864 h 1507045"/>
              <a:gd name="connsiteX37" fmla="*/ 1448982 w 1448982"/>
              <a:gd name="connsiteY37" fmla="*/ 343951 h 1507045"/>
              <a:gd name="connsiteX38" fmla="*/ 1406719 w 1448982"/>
              <a:gd name="connsiteY38" fmla="*/ 372444 h 1507045"/>
              <a:gd name="connsiteX39" fmla="*/ 1331309 w 1448982"/>
              <a:gd name="connsiteY39" fmla="*/ 387668 h 1507045"/>
              <a:gd name="connsiteX40" fmla="*/ 719995 w 1448982"/>
              <a:gd name="connsiteY40" fmla="*/ 387668 h 1507045"/>
              <a:gd name="connsiteX41" fmla="*/ 530504 w 1448982"/>
              <a:gd name="connsiteY41" fmla="*/ 198177 h 1507045"/>
              <a:gd name="connsiteX42" fmla="*/ 719995 w 1448982"/>
              <a:gd name="connsiteY42" fmla="*/ 95 h 1507045"/>
              <a:gd name="connsiteX43" fmla="*/ 193929 w 1448982"/>
              <a:gd name="connsiteY43" fmla="*/ 0 h 1507045"/>
              <a:gd name="connsiteX44" fmla="*/ 387668 w 1448982"/>
              <a:gd name="connsiteY44" fmla="*/ 193929 h 1507045"/>
              <a:gd name="connsiteX45" fmla="*/ 193834 w 1448982"/>
              <a:gd name="connsiteY45" fmla="*/ 387668 h 1507045"/>
              <a:gd name="connsiteX46" fmla="*/ 193739 w 1448982"/>
              <a:gd name="connsiteY46" fmla="*/ 387668 h 1507045"/>
              <a:gd name="connsiteX47" fmla="*/ 0 w 1448982"/>
              <a:gd name="connsiteY47" fmla="*/ 193738 h 1507045"/>
              <a:gd name="connsiteX48" fmla="*/ 193929 w 1448982"/>
              <a:gd name="connsiteY48" fmla="*/ 0 h 1507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448982" h="1507045">
                <a:moveTo>
                  <a:pt x="719995" y="1119378"/>
                </a:moveTo>
                <a:lnTo>
                  <a:pt x="1331309" y="1119378"/>
                </a:lnTo>
                <a:cubicBezTo>
                  <a:pt x="1357231" y="1119952"/>
                  <a:pt x="1381892" y="1125601"/>
                  <a:pt x="1404338" y="1135373"/>
                </a:cubicBezTo>
                <a:lnTo>
                  <a:pt x="1448982" y="1165809"/>
                </a:lnTo>
                <a:lnTo>
                  <a:pt x="1448982" y="1459947"/>
                </a:lnTo>
                <a:lnTo>
                  <a:pt x="1406401" y="1490049"/>
                </a:lnTo>
                <a:cubicBezTo>
                  <a:pt x="1383434" y="1500370"/>
                  <a:pt x="1358065" y="1506357"/>
                  <a:pt x="1331309" y="1506950"/>
                </a:cubicBezTo>
                <a:lnTo>
                  <a:pt x="719995" y="1506950"/>
                </a:lnTo>
                <a:cubicBezTo>
                  <a:pt x="612982" y="1506893"/>
                  <a:pt x="526256" y="1420130"/>
                  <a:pt x="526256" y="1313116"/>
                </a:cubicBezTo>
                <a:cubicBezTo>
                  <a:pt x="526256" y="1206112"/>
                  <a:pt x="613000" y="1119378"/>
                  <a:pt x="719995" y="1119378"/>
                </a:cubicBezTo>
                <a:close/>
                <a:moveTo>
                  <a:pt x="193834" y="1119378"/>
                </a:moveTo>
                <a:cubicBezTo>
                  <a:pt x="193900" y="1119378"/>
                  <a:pt x="193958" y="1119378"/>
                  <a:pt x="194024" y="1119378"/>
                </a:cubicBezTo>
                <a:cubicBezTo>
                  <a:pt x="301076" y="1119425"/>
                  <a:pt x="387820" y="1206255"/>
                  <a:pt x="387763" y="1313307"/>
                </a:cubicBezTo>
                <a:cubicBezTo>
                  <a:pt x="387715" y="1420358"/>
                  <a:pt x="300885" y="1507093"/>
                  <a:pt x="193834" y="1507045"/>
                </a:cubicBezTo>
                <a:cubicBezTo>
                  <a:pt x="86782" y="1506988"/>
                  <a:pt x="48" y="1420168"/>
                  <a:pt x="95" y="1313116"/>
                </a:cubicBezTo>
                <a:cubicBezTo>
                  <a:pt x="143" y="1206141"/>
                  <a:pt x="86859" y="1119425"/>
                  <a:pt x="193834" y="1119378"/>
                </a:cubicBezTo>
                <a:close/>
                <a:moveTo>
                  <a:pt x="193929" y="559784"/>
                </a:moveTo>
                <a:lnTo>
                  <a:pt x="805149" y="559784"/>
                </a:lnTo>
                <a:cubicBezTo>
                  <a:pt x="808015" y="559717"/>
                  <a:pt x="810882" y="559717"/>
                  <a:pt x="813740" y="559784"/>
                </a:cubicBezTo>
                <a:cubicBezTo>
                  <a:pt x="920763" y="562156"/>
                  <a:pt x="1005602" y="650843"/>
                  <a:pt x="1003230" y="757866"/>
                </a:cubicBezTo>
                <a:cubicBezTo>
                  <a:pt x="1000859" y="864889"/>
                  <a:pt x="912171" y="949728"/>
                  <a:pt x="805149" y="947356"/>
                </a:cubicBezTo>
                <a:lnTo>
                  <a:pt x="193929" y="947356"/>
                </a:lnTo>
                <a:cubicBezTo>
                  <a:pt x="86878" y="947356"/>
                  <a:pt x="95" y="860574"/>
                  <a:pt x="95" y="753523"/>
                </a:cubicBezTo>
                <a:cubicBezTo>
                  <a:pt x="143" y="646509"/>
                  <a:pt x="86916" y="559784"/>
                  <a:pt x="193929" y="559784"/>
                </a:cubicBezTo>
                <a:close/>
                <a:moveTo>
                  <a:pt x="1331214" y="559689"/>
                </a:moveTo>
                <a:cubicBezTo>
                  <a:pt x="1357977" y="559689"/>
                  <a:pt x="1383473" y="565113"/>
                  <a:pt x="1406663" y="574922"/>
                </a:cubicBezTo>
                <a:lnTo>
                  <a:pt x="1448982" y="603454"/>
                </a:lnTo>
                <a:lnTo>
                  <a:pt x="1448982" y="903636"/>
                </a:lnTo>
                <a:lnTo>
                  <a:pt x="1406719" y="932131"/>
                </a:lnTo>
                <a:cubicBezTo>
                  <a:pt x="1383541" y="941935"/>
                  <a:pt x="1358058" y="947356"/>
                  <a:pt x="1331309" y="947356"/>
                </a:cubicBezTo>
                <a:cubicBezTo>
                  <a:pt x="1331281" y="947356"/>
                  <a:pt x="1331243" y="947356"/>
                  <a:pt x="1331214" y="947356"/>
                </a:cubicBezTo>
                <a:cubicBezTo>
                  <a:pt x="1224163" y="947356"/>
                  <a:pt x="1137381" y="860574"/>
                  <a:pt x="1137381" y="753523"/>
                </a:cubicBezTo>
                <a:cubicBezTo>
                  <a:pt x="1137381" y="646471"/>
                  <a:pt x="1224163" y="559689"/>
                  <a:pt x="1331214" y="559689"/>
                </a:cubicBezTo>
                <a:close/>
                <a:moveTo>
                  <a:pt x="719995" y="95"/>
                </a:moveTo>
                <a:lnTo>
                  <a:pt x="1331309" y="95"/>
                </a:lnTo>
                <a:cubicBezTo>
                  <a:pt x="1358063" y="109"/>
                  <a:pt x="1383548" y="5543"/>
                  <a:pt x="1406727" y="15357"/>
                </a:cubicBezTo>
                <a:lnTo>
                  <a:pt x="1448982" y="43864"/>
                </a:lnTo>
                <a:lnTo>
                  <a:pt x="1448982" y="343951"/>
                </a:lnTo>
                <a:lnTo>
                  <a:pt x="1406719" y="372444"/>
                </a:lnTo>
                <a:cubicBezTo>
                  <a:pt x="1383541" y="382247"/>
                  <a:pt x="1358058" y="387668"/>
                  <a:pt x="1331309" y="387668"/>
                </a:cubicBezTo>
                <a:lnTo>
                  <a:pt x="719995" y="387668"/>
                </a:lnTo>
                <a:cubicBezTo>
                  <a:pt x="616306" y="385372"/>
                  <a:pt x="532800" y="301866"/>
                  <a:pt x="530504" y="198177"/>
                </a:cubicBezTo>
                <a:cubicBezTo>
                  <a:pt x="528133" y="91154"/>
                  <a:pt x="612972" y="2467"/>
                  <a:pt x="719995" y="95"/>
                </a:cubicBezTo>
                <a:close/>
                <a:moveTo>
                  <a:pt x="193929" y="0"/>
                </a:moveTo>
                <a:cubicBezTo>
                  <a:pt x="300980" y="57"/>
                  <a:pt x="387715" y="86877"/>
                  <a:pt x="387668" y="193929"/>
                </a:cubicBezTo>
                <a:cubicBezTo>
                  <a:pt x="387620" y="300942"/>
                  <a:pt x="300847" y="387668"/>
                  <a:pt x="193834" y="387668"/>
                </a:cubicBezTo>
                <a:cubicBezTo>
                  <a:pt x="193805" y="387668"/>
                  <a:pt x="193767" y="387668"/>
                  <a:pt x="193739" y="387668"/>
                </a:cubicBezTo>
                <a:cubicBezTo>
                  <a:pt x="86687" y="387620"/>
                  <a:pt x="-57" y="300790"/>
                  <a:pt x="0" y="193738"/>
                </a:cubicBezTo>
                <a:cubicBezTo>
                  <a:pt x="48" y="86687"/>
                  <a:pt x="86878" y="-48"/>
                  <a:pt x="193929" y="0"/>
                </a:cubicBezTo>
                <a:close/>
              </a:path>
            </a:pathLst>
          </a:custGeom>
          <a:solidFill>
            <a:schemeClr val="bg1"/>
          </a:solidFill>
          <a:ln w="9525" cap="flat">
            <a:noFill/>
            <a:prstDash val="solid"/>
            <a:miter/>
          </a:ln>
        </p:spPr>
        <p:txBody>
          <a:bodyPr rtlCol="0" anchor="ctr"/>
          <a:lstStyle/>
          <a:p>
            <a:endParaRPr lang="en-GB" sz="2000" dirty="0">
              <a:latin typeface="Tenorite" panose="00000500000000000000" pitchFamily="2" charset="0"/>
            </a:endParaRPr>
          </a:p>
        </p:txBody>
      </p:sp>
      <p:sp>
        <p:nvSpPr>
          <p:cNvPr id="78" name="Rectangle 77">
            <a:extLst>
              <a:ext uri="{FF2B5EF4-FFF2-40B4-BE49-F238E27FC236}">
                <a16:creationId xmlns:a16="http://schemas.microsoft.com/office/drawing/2014/main" id="{0907BB6F-8331-0395-4824-CF10A492AA4B}"/>
              </a:ext>
            </a:extLst>
          </p:cNvPr>
          <p:cNvSpPr/>
          <p:nvPr/>
        </p:nvSpPr>
        <p:spPr>
          <a:xfrm>
            <a:off x="331789" y="3070306"/>
            <a:ext cx="6169960" cy="27432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lstStyle/>
          <a:p>
            <a:pPr algn="ctr"/>
            <a:r>
              <a:rPr lang="en-US" sz="1400" b="1" dirty="0">
                <a:solidFill>
                  <a:schemeClr val="bg2"/>
                </a:solidFill>
                <a:latin typeface="Tenorite" panose="00000500000000000000" pitchFamily="2" charset="0"/>
              </a:rPr>
              <a:t>About the Author</a:t>
            </a:r>
          </a:p>
        </p:txBody>
      </p:sp>
      <p:sp>
        <p:nvSpPr>
          <p:cNvPr id="4" name="Rectangle 3">
            <a:extLst>
              <a:ext uri="{FF2B5EF4-FFF2-40B4-BE49-F238E27FC236}">
                <a16:creationId xmlns:a16="http://schemas.microsoft.com/office/drawing/2014/main" id="{3703736A-A41B-A9AC-3156-D689A94E8EF0}"/>
              </a:ext>
            </a:extLst>
          </p:cNvPr>
          <p:cNvSpPr/>
          <p:nvPr/>
        </p:nvSpPr>
        <p:spPr>
          <a:xfrm>
            <a:off x="331789" y="1234684"/>
            <a:ext cx="6169960" cy="1827744"/>
          </a:xfrm>
          <a:prstGeom prst="rect">
            <a:avLst/>
          </a:prstGeom>
        </p:spPr>
        <p:txBody>
          <a:bodyPr wrap="square" lIns="18288" rIns="18288" bIns="91440">
            <a:spAutoFit/>
          </a:bodyPr>
          <a:lstStyle/>
          <a:p>
            <a:pPr>
              <a:lnSpc>
                <a:spcPct val="110000"/>
              </a:lnSpc>
              <a:spcBef>
                <a:spcPts val="600"/>
              </a:spcBef>
              <a:spcAft>
                <a:spcPts val="600"/>
              </a:spcAft>
            </a:pPr>
            <a:r>
              <a:rPr lang="en-US" sz="1200" dirty="0">
                <a:latin typeface="Tenorite" panose="00000500000000000000" pitchFamily="2" charset="0"/>
                <a:cs typeface="Segoe UI" panose="020B0502040204020203" pitchFamily="34" charset="0"/>
              </a:rPr>
              <a:t>Evalueserve is a leading analytics partner powered by mind+machine™, that helps clients get the most out of their core processes. Our global team of 4,000+ experts is dedicated to helping our clients and partners meet their goals. We’ve successfully applied our mind+machine™ approach to the management and transformation of business processes across all functions. </a:t>
            </a:r>
          </a:p>
          <a:p>
            <a:pPr>
              <a:lnSpc>
                <a:spcPct val="110000"/>
              </a:lnSpc>
              <a:spcAft>
                <a:spcPts val="200"/>
              </a:spcAft>
            </a:pPr>
            <a:r>
              <a:rPr lang="en-US" sz="1200" dirty="0">
                <a:latin typeface="Tenorite" panose="00000500000000000000" pitchFamily="2" charset="0"/>
                <a:cs typeface="Segoe UI" panose="020B0502040204020203" pitchFamily="34" charset="0"/>
              </a:rPr>
              <a:t>We work with 500+ clients across a wide range of industries and business functions, helping them to make better decisions faster; reach new levels of efficiency and effectiveness; and see a tangible impact on their top and bottom line.</a:t>
            </a:r>
          </a:p>
        </p:txBody>
      </p:sp>
      <p:sp>
        <p:nvSpPr>
          <p:cNvPr id="7" name="Rectangle 6">
            <a:extLst>
              <a:ext uri="{FF2B5EF4-FFF2-40B4-BE49-F238E27FC236}">
                <a16:creationId xmlns:a16="http://schemas.microsoft.com/office/drawing/2014/main" id="{13300EBC-FB72-AF1F-A9D1-B77E06361D59}"/>
              </a:ext>
            </a:extLst>
          </p:cNvPr>
          <p:cNvSpPr/>
          <p:nvPr/>
        </p:nvSpPr>
        <p:spPr>
          <a:xfrm>
            <a:off x="331789" y="967295"/>
            <a:ext cx="6169960" cy="27432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lstStyle/>
          <a:p>
            <a:pPr algn="ctr"/>
            <a:r>
              <a:rPr lang="en-US" sz="1400" b="1" dirty="0">
                <a:solidFill>
                  <a:schemeClr val="bg2"/>
                </a:solidFill>
                <a:latin typeface="Tenorite" panose="00000500000000000000" pitchFamily="2" charset="0"/>
              </a:rPr>
              <a:t>About Evalueserve</a:t>
            </a:r>
          </a:p>
        </p:txBody>
      </p:sp>
      <p:sp>
        <p:nvSpPr>
          <p:cNvPr id="2" name="TextBox 1">
            <a:extLst>
              <a:ext uri="{FF2B5EF4-FFF2-40B4-BE49-F238E27FC236}">
                <a16:creationId xmlns:a16="http://schemas.microsoft.com/office/drawing/2014/main" id="{71A56EB7-F334-76BD-BC9F-7418ED706086}"/>
              </a:ext>
            </a:extLst>
          </p:cNvPr>
          <p:cNvSpPr txBox="1"/>
          <p:nvPr/>
        </p:nvSpPr>
        <p:spPr>
          <a:xfrm>
            <a:off x="2505734" y="3437514"/>
            <a:ext cx="3365582" cy="261610"/>
          </a:xfrm>
          <a:prstGeom prst="rect">
            <a:avLst/>
          </a:prstGeom>
          <a:noFill/>
        </p:spPr>
        <p:txBody>
          <a:bodyPr wrap="square" lIns="0" tIns="0" rtlCol="0">
            <a:spAutoFit/>
          </a:bodyPr>
          <a:lstStyle/>
          <a:p>
            <a:pPr>
              <a:spcBef>
                <a:spcPts val="600"/>
              </a:spcBef>
              <a:spcAft>
                <a:spcPts val="600"/>
              </a:spcAft>
            </a:pPr>
            <a:r>
              <a:rPr lang="en-IN" sz="1400" b="1" dirty="0">
                <a:solidFill>
                  <a:schemeClr val="tx2"/>
                </a:solidFill>
                <a:latin typeface="Tenorite" panose="00000500000000000000" pitchFamily="2" charset="0"/>
                <a:cs typeface="Segoe UI" panose="020B0502040204020203" pitchFamily="34" charset="0"/>
              </a:rPr>
              <a:t>Samriti Goyal</a:t>
            </a:r>
          </a:p>
        </p:txBody>
      </p:sp>
      <p:sp>
        <p:nvSpPr>
          <p:cNvPr id="3" name="Rectangle: Rounded Corners 2">
            <a:extLst>
              <a:ext uri="{FF2B5EF4-FFF2-40B4-BE49-F238E27FC236}">
                <a16:creationId xmlns:a16="http://schemas.microsoft.com/office/drawing/2014/main" id="{EC0FEE51-ACFC-3C0C-A833-AFC0B4656A9F}"/>
              </a:ext>
            </a:extLst>
          </p:cNvPr>
          <p:cNvSpPr/>
          <p:nvPr/>
        </p:nvSpPr>
        <p:spPr bwMode="auto">
          <a:xfrm>
            <a:off x="1563911" y="3420980"/>
            <a:ext cx="4604998" cy="1442059"/>
          </a:xfrm>
          <a:prstGeom prst="roundRect">
            <a:avLst>
              <a:gd name="adj" fmla="val 8597"/>
            </a:avLst>
          </a:prstGeom>
          <a:noFill/>
          <a:ln w="3175">
            <a:solidFill>
              <a:schemeClr val="accent3">
                <a:lumMod val="60000"/>
                <a:lumOff val="40000"/>
              </a:schemeClr>
            </a:solidFill>
            <a:prstDash val="solid"/>
            <a:miter lim="800000"/>
            <a:headEnd/>
            <a:tailEnd/>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1100" dirty="0">
              <a:solidFill>
                <a:schemeClr val="accent3"/>
              </a:solidFill>
              <a:latin typeface="Tenorite" panose="00000500000000000000" pitchFamily="2" charset="0"/>
              <a:ea typeface="Verdana" pitchFamily="34" charset="0"/>
              <a:cs typeface="Verdana" pitchFamily="34" charset="0"/>
            </a:endParaRPr>
          </a:p>
        </p:txBody>
      </p:sp>
      <p:sp>
        <p:nvSpPr>
          <p:cNvPr id="5" name="Rectangle 4">
            <a:extLst>
              <a:ext uri="{FF2B5EF4-FFF2-40B4-BE49-F238E27FC236}">
                <a16:creationId xmlns:a16="http://schemas.microsoft.com/office/drawing/2014/main" id="{31396ABC-D5C9-08D6-0D1E-F6411CE196DD}"/>
              </a:ext>
            </a:extLst>
          </p:cNvPr>
          <p:cNvSpPr/>
          <p:nvPr/>
        </p:nvSpPr>
        <p:spPr>
          <a:xfrm>
            <a:off x="2418478" y="4375682"/>
            <a:ext cx="3750431" cy="184666"/>
          </a:xfrm>
          <a:prstGeom prst="rect">
            <a:avLst/>
          </a:prstGeom>
        </p:spPr>
        <p:txBody>
          <a:bodyPr wrap="square" lIns="0" tIns="0" rIns="0" bIns="0">
            <a:spAutoFit/>
          </a:bodyPr>
          <a:lstStyle/>
          <a:p>
            <a:pPr>
              <a:spcBef>
                <a:spcPts val="300"/>
              </a:spcBef>
              <a:spcAft>
                <a:spcPts val="300"/>
              </a:spcAft>
              <a:buClr>
                <a:srgbClr val="47254B"/>
              </a:buClr>
              <a:buSzPct val="100000"/>
              <a:defRPr/>
            </a:pPr>
            <a:endParaRPr lang="en-US" sz="1200" dirty="0">
              <a:solidFill>
                <a:schemeClr val="bg2"/>
              </a:solidFill>
              <a:highlight>
                <a:srgbClr val="FFFF00"/>
              </a:highlight>
              <a:latin typeface="Tenorite" panose="00000500000000000000" pitchFamily="2" charset="0"/>
            </a:endParaRPr>
          </a:p>
        </p:txBody>
      </p:sp>
      <p:cxnSp>
        <p:nvCxnSpPr>
          <p:cNvPr id="8" name="Straight Connector 7">
            <a:extLst>
              <a:ext uri="{FF2B5EF4-FFF2-40B4-BE49-F238E27FC236}">
                <a16:creationId xmlns:a16="http://schemas.microsoft.com/office/drawing/2014/main" id="{5F0FCE33-5232-CA11-723F-0E9E1129AF6C}"/>
              </a:ext>
            </a:extLst>
          </p:cNvPr>
          <p:cNvCxnSpPr/>
          <p:nvPr/>
        </p:nvCxnSpPr>
        <p:spPr bwMode="auto">
          <a:xfrm>
            <a:off x="2505734" y="3692035"/>
            <a:ext cx="2040155" cy="0"/>
          </a:xfrm>
          <a:prstGeom prst="line">
            <a:avLst/>
          </a:prstGeom>
          <a:solidFill>
            <a:schemeClr val="accent1"/>
          </a:solidFill>
          <a:ln w="12700" cap="flat" cmpd="sng" algn="ctr">
            <a:solidFill>
              <a:schemeClr val="bg1">
                <a:lumMod val="75000"/>
              </a:schemeClr>
            </a:solidFill>
            <a:prstDash val="solid"/>
            <a:round/>
            <a:headEnd type="none" w="med" len="med"/>
            <a:tailEnd type="none" w="med" len="med"/>
          </a:ln>
          <a:effectLst/>
        </p:spPr>
      </p:cxnSp>
      <p:sp>
        <p:nvSpPr>
          <p:cNvPr id="9" name="TextBox 8">
            <a:extLst>
              <a:ext uri="{FF2B5EF4-FFF2-40B4-BE49-F238E27FC236}">
                <a16:creationId xmlns:a16="http://schemas.microsoft.com/office/drawing/2014/main" id="{6D714857-690C-0B03-23A9-4C8D175A86C8}"/>
              </a:ext>
            </a:extLst>
          </p:cNvPr>
          <p:cNvSpPr txBox="1"/>
          <p:nvPr/>
        </p:nvSpPr>
        <p:spPr>
          <a:xfrm>
            <a:off x="2925614" y="4594686"/>
            <a:ext cx="2516336" cy="276999"/>
          </a:xfrm>
          <a:prstGeom prst="rect">
            <a:avLst/>
          </a:prstGeom>
          <a:noFill/>
        </p:spPr>
        <p:txBody>
          <a:bodyPr wrap="square" lIns="0" rIns="0" rtlCol="0">
            <a:spAutoFit/>
          </a:bodyPr>
          <a:lstStyle/>
          <a:p>
            <a:pPr defTabSz="1007042" fontAlgn="base">
              <a:spcBef>
                <a:spcPts val="661"/>
              </a:spcBef>
              <a:spcAft>
                <a:spcPts val="330"/>
              </a:spcAft>
              <a:buClr>
                <a:srgbClr val="47254B"/>
              </a:buClr>
              <a:buFont typeface="Arial" panose="020B0604020202020204" pitchFamily="34" charset="0"/>
            </a:pPr>
            <a:r>
              <a:rPr lang="en-US" sz="1200" kern="0" dirty="0">
                <a:solidFill>
                  <a:schemeClr val="tx2"/>
                </a:solidFill>
                <a:latin typeface="Tenorite" panose="00000500000000000000" pitchFamily="2" charset="0"/>
              </a:rPr>
              <a:t>samriti.goyal@evalueserve.com</a:t>
            </a:r>
          </a:p>
        </p:txBody>
      </p:sp>
      <p:sp>
        <p:nvSpPr>
          <p:cNvPr id="10" name="Freeform 109">
            <a:extLst>
              <a:ext uri="{FF2B5EF4-FFF2-40B4-BE49-F238E27FC236}">
                <a16:creationId xmlns:a16="http://schemas.microsoft.com/office/drawing/2014/main" id="{5B242D34-11F5-AB54-C339-59BF9377AC29}"/>
              </a:ext>
            </a:extLst>
          </p:cNvPr>
          <p:cNvSpPr>
            <a:spLocks noChangeAspect="1" noEditPoints="1"/>
          </p:cNvSpPr>
          <p:nvPr/>
        </p:nvSpPr>
        <p:spPr bwMode="auto">
          <a:xfrm>
            <a:off x="2528167" y="4666936"/>
            <a:ext cx="213659" cy="139157"/>
          </a:xfrm>
          <a:custGeom>
            <a:avLst/>
            <a:gdLst>
              <a:gd name="T0" fmla="*/ 303 w 1237"/>
              <a:gd name="T1" fmla="*/ 7 h 805"/>
              <a:gd name="T2" fmla="*/ 739 w 1237"/>
              <a:gd name="T3" fmla="*/ 6 h 805"/>
              <a:gd name="T4" fmla="*/ 1065 w 1237"/>
              <a:gd name="T5" fmla="*/ 6 h 805"/>
              <a:gd name="T6" fmla="*/ 1167 w 1237"/>
              <a:gd name="T7" fmla="*/ 12 h 805"/>
              <a:gd name="T8" fmla="*/ 1229 w 1237"/>
              <a:gd name="T9" fmla="*/ 89 h 805"/>
              <a:gd name="T10" fmla="*/ 1230 w 1237"/>
              <a:gd name="T11" fmla="*/ 250 h 805"/>
              <a:gd name="T12" fmla="*/ 1230 w 1237"/>
              <a:gd name="T13" fmla="*/ 574 h 805"/>
              <a:gd name="T14" fmla="*/ 1226 w 1237"/>
              <a:gd name="T15" fmla="*/ 730 h 805"/>
              <a:gd name="T16" fmla="*/ 1161 w 1237"/>
              <a:gd name="T17" fmla="*/ 795 h 805"/>
              <a:gd name="T18" fmla="*/ 1025 w 1237"/>
              <a:gd name="T19" fmla="*/ 798 h 805"/>
              <a:gd name="T20" fmla="*/ 200 w 1237"/>
              <a:gd name="T21" fmla="*/ 800 h 805"/>
              <a:gd name="T22" fmla="*/ 70 w 1237"/>
              <a:gd name="T23" fmla="*/ 792 h 805"/>
              <a:gd name="T24" fmla="*/ 11 w 1237"/>
              <a:gd name="T25" fmla="*/ 729 h 805"/>
              <a:gd name="T26" fmla="*/ 7 w 1237"/>
              <a:gd name="T27" fmla="*/ 570 h 805"/>
              <a:gd name="T28" fmla="*/ 7 w 1237"/>
              <a:gd name="T29" fmla="*/ 242 h 805"/>
              <a:gd name="T30" fmla="*/ 10 w 1237"/>
              <a:gd name="T31" fmla="*/ 83 h 805"/>
              <a:gd name="T32" fmla="*/ 72 w 1237"/>
              <a:gd name="T33" fmla="*/ 12 h 805"/>
              <a:gd name="T34" fmla="*/ 184 w 1237"/>
              <a:gd name="T35" fmla="*/ 7 h 805"/>
              <a:gd name="T36" fmla="*/ 303 w 1237"/>
              <a:gd name="T37" fmla="*/ 7 h 805"/>
              <a:gd name="T38" fmla="*/ 99 w 1237"/>
              <a:gd name="T39" fmla="*/ 53 h 805"/>
              <a:gd name="T40" fmla="*/ 618 w 1237"/>
              <a:gd name="T41" fmla="*/ 671 h 805"/>
              <a:gd name="T42" fmla="*/ 1114 w 1237"/>
              <a:gd name="T43" fmla="*/ 74 h 805"/>
              <a:gd name="T44" fmla="*/ 1125 w 1237"/>
              <a:gd name="T45" fmla="*/ 55 h 805"/>
              <a:gd name="T46" fmla="*/ 99 w 1237"/>
              <a:gd name="T47" fmla="*/ 53 h 805"/>
              <a:gd name="T48" fmla="*/ 847 w 1237"/>
              <a:gd name="T49" fmla="*/ 474 h 805"/>
              <a:gd name="T50" fmla="*/ 1158 w 1237"/>
              <a:gd name="T51" fmla="*/ 704 h 805"/>
              <a:gd name="T52" fmla="*/ 1178 w 1237"/>
              <a:gd name="T53" fmla="*/ 715 h 805"/>
              <a:gd name="T54" fmla="*/ 1181 w 1237"/>
              <a:gd name="T55" fmla="*/ 174 h 805"/>
              <a:gd name="T56" fmla="*/ 1175 w 1237"/>
              <a:gd name="T57" fmla="*/ 81 h 805"/>
              <a:gd name="T58" fmla="*/ 1173 w 1237"/>
              <a:gd name="T59" fmla="*/ 80 h 805"/>
              <a:gd name="T60" fmla="*/ 847 w 1237"/>
              <a:gd name="T61" fmla="*/ 474 h 805"/>
              <a:gd name="T62" fmla="*/ 56 w 1237"/>
              <a:gd name="T63" fmla="*/ 98 h 805"/>
              <a:gd name="T64" fmla="*/ 56 w 1237"/>
              <a:gd name="T65" fmla="*/ 251 h 805"/>
              <a:gd name="T66" fmla="*/ 58 w 1237"/>
              <a:gd name="T67" fmla="*/ 713 h 805"/>
              <a:gd name="T68" fmla="*/ 387 w 1237"/>
              <a:gd name="T69" fmla="*/ 474 h 805"/>
              <a:gd name="T70" fmla="*/ 61 w 1237"/>
              <a:gd name="T71" fmla="*/ 84 h 805"/>
              <a:gd name="T72" fmla="*/ 56 w 1237"/>
              <a:gd name="T73" fmla="*/ 98 h 805"/>
              <a:gd name="T74" fmla="*/ 419 w 1237"/>
              <a:gd name="T75" fmla="*/ 514 h 805"/>
              <a:gd name="T76" fmla="*/ 106 w 1237"/>
              <a:gd name="T77" fmla="*/ 743 h 805"/>
              <a:gd name="T78" fmla="*/ 99 w 1237"/>
              <a:gd name="T79" fmla="*/ 749 h 805"/>
              <a:gd name="T80" fmla="*/ 614 w 1237"/>
              <a:gd name="T81" fmla="*/ 749 h 805"/>
              <a:gd name="T82" fmla="*/ 419 w 1237"/>
              <a:gd name="T83" fmla="*/ 514 h 805"/>
              <a:gd name="T84" fmla="*/ 629 w 1237"/>
              <a:gd name="T85" fmla="*/ 735 h 805"/>
              <a:gd name="T86" fmla="*/ 622 w 1237"/>
              <a:gd name="T87" fmla="*/ 749 h 805"/>
              <a:gd name="T88" fmla="*/ 1133 w 1237"/>
              <a:gd name="T89" fmla="*/ 749 h 805"/>
              <a:gd name="T90" fmla="*/ 816 w 1237"/>
              <a:gd name="T91" fmla="*/ 512 h 805"/>
              <a:gd name="T92" fmla="*/ 629 w 1237"/>
              <a:gd name="T93" fmla="*/ 735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37" h="805">
                <a:moveTo>
                  <a:pt x="303" y="7"/>
                </a:moveTo>
                <a:cubicBezTo>
                  <a:pt x="448" y="0"/>
                  <a:pt x="590" y="6"/>
                  <a:pt x="739" y="6"/>
                </a:cubicBezTo>
                <a:cubicBezTo>
                  <a:pt x="840" y="6"/>
                  <a:pt x="958" y="6"/>
                  <a:pt x="1065" y="6"/>
                </a:cubicBezTo>
                <a:cubicBezTo>
                  <a:pt x="1102" y="6"/>
                  <a:pt x="1141" y="2"/>
                  <a:pt x="1167" y="12"/>
                </a:cubicBezTo>
                <a:cubicBezTo>
                  <a:pt x="1197" y="23"/>
                  <a:pt x="1222" y="47"/>
                  <a:pt x="1229" y="89"/>
                </a:cubicBezTo>
                <a:cubicBezTo>
                  <a:pt x="1237" y="145"/>
                  <a:pt x="1230" y="197"/>
                  <a:pt x="1230" y="250"/>
                </a:cubicBezTo>
                <a:cubicBezTo>
                  <a:pt x="1230" y="351"/>
                  <a:pt x="1230" y="467"/>
                  <a:pt x="1230" y="574"/>
                </a:cubicBezTo>
                <a:cubicBezTo>
                  <a:pt x="1230" y="626"/>
                  <a:pt x="1237" y="694"/>
                  <a:pt x="1226" y="730"/>
                </a:cubicBezTo>
                <a:cubicBezTo>
                  <a:pt x="1216" y="759"/>
                  <a:pt x="1195" y="785"/>
                  <a:pt x="1161" y="795"/>
                </a:cubicBezTo>
                <a:cubicBezTo>
                  <a:pt x="1128" y="805"/>
                  <a:pt x="1070" y="798"/>
                  <a:pt x="1025" y="798"/>
                </a:cubicBezTo>
                <a:cubicBezTo>
                  <a:pt x="746" y="798"/>
                  <a:pt x="479" y="800"/>
                  <a:pt x="200" y="800"/>
                </a:cubicBezTo>
                <a:cubicBezTo>
                  <a:pt x="153" y="800"/>
                  <a:pt x="102" y="804"/>
                  <a:pt x="70" y="792"/>
                </a:cubicBezTo>
                <a:cubicBezTo>
                  <a:pt x="43" y="782"/>
                  <a:pt x="20" y="759"/>
                  <a:pt x="11" y="729"/>
                </a:cubicBezTo>
                <a:cubicBezTo>
                  <a:pt x="0" y="691"/>
                  <a:pt x="7" y="623"/>
                  <a:pt x="7" y="570"/>
                </a:cubicBezTo>
                <a:cubicBezTo>
                  <a:pt x="7" y="466"/>
                  <a:pt x="7" y="347"/>
                  <a:pt x="7" y="242"/>
                </a:cubicBezTo>
                <a:cubicBezTo>
                  <a:pt x="7" y="190"/>
                  <a:pt x="0" y="126"/>
                  <a:pt x="10" y="83"/>
                </a:cubicBezTo>
                <a:cubicBezTo>
                  <a:pt x="18" y="47"/>
                  <a:pt x="42" y="22"/>
                  <a:pt x="72" y="12"/>
                </a:cubicBezTo>
                <a:cubicBezTo>
                  <a:pt x="99" y="2"/>
                  <a:pt x="147" y="7"/>
                  <a:pt x="184" y="7"/>
                </a:cubicBezTo>
                <a:cubicBezTo>
                  <a:pt x="228" y="7"/>
                  <a:pt x="269" y="9"/>
                  <a:pt x="303" y="7"/>
                </a:cubicBezTo>
                <a:close/>
                <a:moveTo>
                  <a:pt x="99" y="53"/>
                </a:moveTo>
                <a:cubicBezTo>
                  <a:pt x="273" y="258"/>
                  <a:pt x="442" y="469"/>
                  <a:pt x="618" y="671"/>
                </a:cubicBezTo>
                <a:cubicBezTo>
                  <a:pt x="784" y="475"/>
                  <a:pt x="948" y="269"/>
                  <a:pt x="1114" y="74"/>
                </a:cubicBezTo>
                <a:cubicBezTo>
                  <a:pt x="1118" y="69"/>
                  <a:pt x="1129" y="63"/>
                  <a:pt x="1125" y="55"/>
                </a:cubicBezTo>
                <a:cubicBezTo>
                  <a:pt x="782" y="56"/>
                  <a:pt x="438" y="54"/>
                  <a:pt x="99" y="53"/>
                </a:cubicBezTo>
                <a:close/>
                <a:moveTo>
                  <a:pt x="847" y="474"/>
                </a:moveTo>
                <a:cubicBezTo>
                  <a:pt x="951" y="547"/>
                  <a:pt x="1056" y="630"/>
                  <a:pt x="1158" y="704"/>
                </a:cubicBezTo>
                <a:cubicBezTo>
                  <a:pt x="1165" y="709"/>
                  <a:pt x="1173" y="716"/>
                  <a:pt x="1178" y="715"/>
                </a:cubicBezTo>
                <a:cubicBezTo>
                  <a:pt x="1183" y="545"/>
                  <a:pt x="1181" y="350"/>
                  <a:pt x="1181" y="174"/>
                </a:cubicBezTo>
                <a:cubicBezTo>
                  <a:pt x="1181" y="140"/>
                  <a:pt x="1184" y="100"/>
                  <a:pt x="1175" y="81"/>
                </a:cubicBezTo>
                <a:cubicBezTo>
                  <a:pt x="1175" y="80"/>
                  <a:pt x="1174" y="79"/>
                  <a:pt x="1173" y="80"/>
                </a:cubicBezTo>
                <a:cubicBezTo>
                  <a:pt x="1066" y="212"/>
                  <a:pt x="955" y="342"/>
                  <a:pt x="847" y="474"/>
                </a:cubicBezTo>
                <a:close/>
                <a:moveTo>
                  <a:pt x="56" y="98"/>
                </a:moveTo>
                <a:cubicBezTo>
                  <a:pt x="50" y="144"/>
                  <a:pt x="56" y="199"/>
                  <a:pt x="56" y="251"/>
                </a:cubicBezTo>
                <a:cubicBezTo>
                  <a:pt x="56" y="403"/>
                  <a:pt x="55" y="570"/>
                  <a:pt x="58" y="713"/>
                </a:cubicBezTo>
                <a:cubicBezTo>
                  <a:pt x="166" y="638"/>
                  <a:pt x="278" y="554"/>
                  <a:pt x="387" y="474"/>
                </a:cubicBezTo>
                <a:cubicBezTo>
                  <a:pt x="277" y="345"/>
                  <a:pt x="170" y="214"/>
                  <a:pt x="61" y="84"/>
                </a:cubicBezTo>
                <a:cubicBezTo>
                  <a:pt x="59" y="89"/>
                  <a:pt x="57" y="94"/>
                  <a:pt x="56" y="98"/>
                </a:cubicBezTo>
                <a:close/>
                <a:moveTo>
                  <a:pt x="419" y="514"/>
                </a:moveTo>
                <a:cubicBezTo>
                  <a:pt x="322" y="585"/>
                  <a:pt x="203" y="666"/>
                  <a:pt x="106" y="743"/>
                </a:cubicBezTo>
                <a:cubicBezTo>
                  <a:pt x="104" y="744"/>
                  <a:pt x="97" y="744"/>
                  <a:pt x="99" y="749"/>
                </a:cubicBezTo>
                <a:cubicBezTo>
                  <a:pt x="271" y="749"/>
                  <a:pt x="442" y="749"/>
                  <a:pt x="614" y="749"/>
                </a:cubicBezTo>
                <a:cubicBezTo>
                  <a:pt x="554" y="672"/>
                  <a:pt x="484" y="591"/>
                  <a:pt x="419" y="514"/>
                </a:cubicBezTo>
                <a:close/>
                <a:moveTo>
                  <a:pt x="629" y="735"/>
                </a:moveTo>
                <a:cubicBezTo>
                  <a:pt x="626" y="738"/>
                  <a:pt x="620" y="743"/>
                  <a:pt x="622" y="749"/>
                </a:cubicBezTo>
                <a:cubicBezTo>
                  <a:pt x="792" y="749"/>
                  <a:pt x="962" y="749"/>
                  <a:pt x="1133" y="749"/>
                </a:cubicBezTo>
                <a:cubicBezTo>
                  <a:pt x="1034" y="670"/>
                  <a:pt x="921" y="590"/>
                  <a:pt x="816" y="512"/>
                </a:cubicBezTo>
                <a:cubicBezTo>
                  <a:pt x="755" y="583"/>
                  <a:pt x="689" y="663"/>
                  <a:pt x="629" y="735"/>
                </a:cubicBezTo>
                <a:close/>
              </a:path>
            </a:pathLst>
          </a:custGeom>
          <a:solidFill>
            <a:schemeClr val="accent5"/>
          </a:solidFill>
          <a:ln>
            <a:solidFill>
              <a:schemeClr val="bg2"/>
            </a:solidFill>
          </a:ln>
        </p:spPr>
        <p:txBody>
          <a:bodyPr vert="horz" wrap="square" lIns="88286" tIns="44144" rIns="88286" bIns="44144" numCol="1" anchor="t" anchorCtr="0" compatLnSpc="1">
            <a:prstTxWarp prst="textNoShape">
              <a:avLst/>
            </a:prstTxWarp>
          </a:bodyPr>
          <a:lstStyle/>
          <a:p>
            <a:endParaRPr lang="en-US" sz="2000" dirty="0">
              <a:latin typeface="Tenorite" panose="00000500000000000000" pitchFamily="2" charset="0"/>
            </a:endParaRPr>
          </a:p>
        </p:txBody>
      </p:sp>
      <p:grpSp>
        <p:nvGrpSpPr>
          <p:cNvPr id="11" name="Group 10">
            <a:extLst>
              <a:ext uri="{FF2B5EF4-FFF2-40B4-BE49-F238E27FC236}">
                <a16:creationId xmlns:a16="http://schemas.microsoft.com/office/drawing/2014/main" id="{F4548219-2F2A-C96B-E56D-5B37B597D49A}"/>
              </a:ext>
            </a:extLst>
          </p:cNvPr>
          <p:cNvGrpSpPr/>
          <p:nvPr/>
        </p:nvGrpSpPr>
        <p:grpSpPr>
          <a:xfrm>
            <a:off x="967196" y="3511258"/>
            <a:ext cx="1243835" cy="1261502"/>
            <a:chOff x="399183" y="6014597"/>
            <a:chExt cx="1505041" cy="1526417"/>
          </a:xfrm>
        </p:grpSpPr>
        <p:sp>
          <p:nvSpPr>
            <p:cNvPr id="12" name="Oval 11">
              <a:extLst>
                <a:ext uri="{FF2B5EF4-FFF2-40B4-BE49-F238E27FC236}">
                  <a16:creationId xmlns:a16="http://schemas.microsoft.com/office/drawing/2014/main" id="{767F71D3-299D-B6AB-9058-E4D8AD13D762}"/>
                </a:ext>
              </a:extLst>
            </p:cNvPr>
            <p:cNvSpPr/>
            <p:nvPr/>
          </p:nvSpPr>
          <p:spPr bwMode="auto">
            <a:xfrm>
              <a:off x="399183" y="6014597"/>
              <a:ext cx="1505041" cy="1505041"/>
            </a:xfrm>
            <a:prstGeom prst="ellipse">
              <a:avLst/>
            </a:prstGeom>
            <a:solidFill>
              <a:schemeClr val="accent2">
                <a:lumMod val="20000"/>
                <a:lumOff val="80000"/>
                <a:alpha val="56000"/>
              </a:schemeClr>
            </a:solidFill>
            <a:ln w="9525">
              <a:noFill/>
              <a:miter lim="800000"/>
              <a:headEnd/>
              <a:tailEnd/>
            </a:ln>
            <a:effectLst/>
          </p:spPr>
          <p:txBody>
            <a:bodyPr lIns="107996" tIns="107996" rIns="107996" bIns="107996" rtlCol="0" anchor="ctr">
              <a:noAutofit/>
            </a:bodyPr>
            <a:lstStyle/>
            <a:p>
              <a:pPr algn="l"/>
              <a:endParaRPr lang="en-US" sz="1400" dirty="0">
                <a:solidFill>
                  <a:schemeClr val="bg1"/>
                </a:solidFill>
                <a:latin typeface="Tenorite" panose="00000500000000000000" pitchFamily="2" charset="0"/>
                <a:ea typeface="Verdana" pitchFamily="34" charset="0"/>
                <a:cs typeface="Verdana" pitchFamily="34" charset="0"/>
              </a:endParaRPr>
            </a:p>
          </p:txBody>
        </p:sp>
        <p:grpSp>
          <p:nvGrpSpPr>
            <p:cNvPr id="13" name="Group 12">
              <a:extLst>
                <a:ext uri="{FF2B5EF4-FFF2-40B4-BE49-F238E27FC236}">
                  <a16:creationId xmlns:a16="http://schemas.microsoft.com/office/drawing/2014/main" id="{3B874B04-0710-3E04-4A4B-7382B75A9C59}"/>
                </a:ext>
              </a:extLst>
            </p:cNvPr>
            <p:cNvGrpSpPr/>
            <p:nvPr/>
          </p:nvGrpSpPr>
          <p:grpSpPr>
            <a:xfrm rot="20216741" flipH="1">
              <a:off x="434150" y="7113914"/>
              <a:ext cx="292919" cy="427100"/>
              <a:chOff x="615335" y="4621532"/>
              <a:chExt cx="386285" cy="563234"/>
            </a:xfrm>
          </p:grpSpPr>
          <p:sp>
            <p:nvSpPr>
              <p:cNvPr id="14" name="Oval 13">
                <a:extLst>
                  <a:ext uri="{FF2B5EF4-FFF2-40B4-BE49-F238E27FC236}">
                    <a16:creationId xmlns:a16="http://schemas.microsoft.com/office/drawing/2014/main" id="{13BE2706-5312-A77F-BB4C-D30992E7B21C}"/>
                  </a:ext>
                </a:extLst>
              </p:cNvPr>
              <p:cNvSpPr/>
              <p:nvPr/>
            </p:nvSpPr>
            <p:spPr bwMode="auto">
              <a:xfrm>
                <a:off x="615335" y="4621532"/>
                <a:ext cx="386285" cy="386285"/>
              </a:xfrm>
              <a:prstGeom prst="ellipse">
                <a:avLst/>
              </a:prstGeom>
              <a:solidFill>
                <a:schemeClr val="accent2">
                  <a:alpha val="76000"/>
                </a:schemeClr>
              </a:solidFill>
              <a:ln w="9525">
                <a:noFill/>
                <a:miter lim="800000"/>
                <a:headEnd/>
                <a:tailEnd/>
              </a:ln>
              <a:effectLst/>
            </p:spPr>
            <p:txBody>
              <a:bodyPr lIns="107996" tIns="107996" rIns="107996" bIns="107996" rtlCol="0" anchor="ctr">
                <a:noAutofit/>
              </a:bodyPr>
              <a:lstStyle/>
              <a:p>
                <a:pPr algn="l"/>
                <a:endParaRPr lang="en-US" sz="1400" dirty="0">
                  <a:solidFill>
                    <a:schemeClr val="bg1"/>
                  </a:solidFill>
                  <a:latin typeface="Tenorite" panose="00000500000000000000" pitchFamily="2" charset="0"/>
                  <a:ea typeface="Verdana" pitchFamily="34" charset="0"/>
                  <a:cs typeface="Verdana" pitchFamily="34" charset="0"/>
                </a:endParaRPr>
              </a:p>
            </p:txBody>
          </p:sp>
          <p:sp>
            <p:nvSpPr>
              <p:cNvPr id="15" name="Oval 14">
                <a:extLst>
                  <a:ext uri="{FF2B5EF4-FFF2-40B4-BE49-F238E27FC236}">
                    <a16:creationId xmlns:a16="http://schemas.microsoft.com/office/drawing/2014/main" id="{93874CDA-6E71-6F99-D338-53309B206739}"/>
                  </a:ext>
                </a:extLst>
              </p:cNvPr>
              <p:cNvSpPr/>
              <p:nvPr/>
            </p:nvSpPr>
            <p:spPr bwMode="auto">
              <a:xfrm>
                <a:off x="666083" y="5056924"/>
                <a:ext cx="127842" cy="127842"/>
              </a:xfrm>
              <a:prstGeom prst="ellipse">
                <a:avLst/>
              </a:prstGeom>
              <a:solidFill>
                <a:schemeClr val="accent2"/>
              </a:solidFill>
              <a:ln w="9525">
                <a:noFill/>
                <a:miter lim="800000"/>
                <a:headEnd/>
                <a:tailEnd/>
              </a:ln>
              <a:effectLst/>
            </p:spPr>
            <p:txBody>
              <a:bodyPr lIns="107996" tIns="107996" rIns="107996" bIns="107996" rtlCol="0" anchor="ctr">
                <a:noAutofit/>
              </a:bodyPr>
              <a:lstStyle/>
              <a:p>
                <a:pPr algn="l"/>
                <a:endParaRPr lang="en-US" sz="1400" dirty="0">
                  <a:solidFill>
                    <a:schemeClr val="bg1"/>
                  </a:solidFill>
                  <a:latin typeface="Tenorite" panose="00000500000000000000" pitchFamily="2" charset="0"/>
                  <a:ea typeface="Verdana" pitchFamily="34" charset="0"/>
                  <a:cs typeface="Verdana" pitchFamily="34" charset="0"/>
                </a:endParaRPr>
              </a:p>
            </p:txBody>
          </p:sp>
        </p:grpSp>
      </p:grpSp>
      <p:sp>
        <p:nvSpPr>
          <p:cNvPr id="16" name="TextBox 15">
            <a:extLst>
              <a:ext uri="{FF2B5EF4-FFF2-40B4-BE49-F238E27FC236}">
                <a16:creationId xmlns:a16="http://schemas.microsoft.com/office/drawing/2014/main" id="{FB210E2B-8803-644E-DC94-6C3A3367A750}"/>
              </a:ext>
            </a:extLst>
          </p:cNvPr>
          <p:cNvSpPr txBox="1"/>
          <p:nvPr/>
        </p:nvSpPr>
        <p:spPr>
          <a:xfrm>
            <a:off x="2505734" y="4110773"/>
            <a:ext cx="3351573" cy="544765"/>
          </a:xfrm>
          <a:prstGeom prst="rect">
            <a:avLst/>
          </a:prstGeom>
          <a:noFill/>
        </p:spPr>
        <p:txBody>
          <a:bodyPr wrap="square" lIns="0" tIns="0" rIns="0" rtlCol="0">
            <a:spAutoFit/>
          </a:bodyPr>
          <a:lstStyle/>
          <a:p>
            <a:pPr>
              <a:lnSpc>
                <a:spcPct val="90000"/>
              </a:lnSpc>
              <a:spcBef>
                <a:spcPts val="800"/>
              </a:spcBef>
              <a:buClr>
                <a:srgbClr val="E0044E"/>
              </a:buClr>
            </a:pPr>
            <a:r>
              <a:rPr lang="en-US" sz="1200" dirty="0">
                <a:solidFill>
                  <a:schemeClr val="bg2"/>
                </a:solidFill>
                <a:latin typeface="Tenorite" panose="00000500000000000000" pitchFamily="2" charset="0"/>
              </a:rPr>
              <a:t>Samriti has 16+ years of experience managing Financial services engagements for Investment Banking and PE clients</a:t>
            </a:r>
          </a:p>
        </p:txBody>
      </p:sp>
      <p:sp>
        <p:nvSpPr>
          <p:cNvPr id="21" name="TextBox 20">
            <a:extLst>
              <a:ext uri="{FF2B5EF4-FFF2-40B4-BE49-F238E27FC236}">
                <a16:creationId xmlns:a16="http://schemas.microsoft.com/office/drawing/2014/main" id="{CEA2EA11-E548-521D-D86D-EC6BC639D329}"/>
              </a:ext>
            </a:extLst>
          </p:cNvPr>
          <p:cNvSpPr txBox="1"/>
          <p:nvPr/>
        </p:nvSpPr>
        <p:spPr>
          <a:xfrm>
            <a:off x="2505733" y="3711634"/>
            <a:ext cx="3351573" cy="415498"/>
          </a:xfrm>
          <a:prstGeom prst="rect">
            <a:avLst/>
          </a:prstGeom>
          <a:noFill/>
        </p:spPr>
        <p:txBody>
          <a:bodyPr wrap="square" lIns="0" tIns="0" rIns="0" rtlCol="0">
            <a:spAutoFit/>
          </a:bodyPr>
          <a:lstStyle/>
          <a:p>
            <a:pPr>
              <a:spcBef>
                <a:spcPts val="300"/>
              </a:spcBef>
              <a:spcAft>
                <a:spcPts val="300"/>
              </a:spcAft>
              <a:buClr>
                <a:srgbClr val="47254B"/>
              </a:buClr>
              <a:buSzPct val="100000"/>
              <a:defRPr/>
            </a:pPr>
            <a:r>
              <a:rPr lang="en-US" sz="1200" b="1" dirty="0">
                <a:solidFill>
                  <a:schemeClr val="bg2"/>
                </a:solidFill>
                <a:latin typeface="Tenorite" panose="00000500000000000000" pitchFamily="2" charset="0"/>
              </a:rPr>
              <a:t>Senior Manager - Corporate and Investment Banking LoB</a:t>
            </a:r>
          </a:p>
        </p:txBody>
      </p:sp>
      <p:grpSp>
        <p:nvGrpSpPr>
          <p:cNvPr id="69" name="Group 68">
            <a:extLst>
              <a:ext uri="{FF2B5EF4-FFF2-40B4-BE49-F238E27FC236}">
                <a16:creationId xmlns:a16="http://schemas.microsoft.com/office/drawing/2014/main" id="{9E3B1CBC-0024-2E8F-AC4F-C1FE0326E040}"/>
              </a:ext>
            </a:extLst>
          </p:cNvPr>
          <p:cNvGrpSpPr/>
          <p:nvPr/>
        </p:nvGrpSpPr>
        <p:grpSpPr>
          <a:xfrm>
            <a:off x="953303" y="5029649"/>
            <a:ext cx="5207139" cy="1450705"/>
            <a:chOff x="953303" y="5029649"/>
            <a:chExt cx="5207139" cy="1450705"/>
          </a:xfrm>
        </p:grpSpPr>
        <p:sp>
          <p:nvSpPr>
            <p:cNvPr id="31" name="TextBox 30">
              <a:extLst>
                <a:ext uri="{FF2B5EF4-FFF2-40B4-BE49-F238E27FC236}">
                  <a16:creationId xmlns:a16="http://schemas.microsoft.com/office/drawing/2014/main" id="{3B062936-C789-DA9F-7306-31C0E532746C}"/>
                </a:ext>
              </a:extLst>
            </p:cNvPr>
            <p:cNvSpPr txBox="1"/>
            <p:nvPr/>
          </p:nvSpPr>
          <p:spPr>
            <a:xfrm>
              <a:off x="2497267" y="5046183"/>
              <a:ext cx="3365582" cy="261610"/>
            </a:xfrm>
            <a:prstGeom prst="rect">
              <a:avLst/>
            </a:prstGeom>
            <a:noFill/>
          </p:spPr>
          <p:txBody>
            <a:bodyPr wrap="square" lIns="0" tIns="0" rtlCol="0">
              <a:spAutoFit/>
            </a:bodyPr>
            <a:lstStyle/>
            <a:p>
              <a:pPr>
                <a:spcBef>
                  <a:spcPts val="600"/>
                </a:spcBef>
                <a:spcAft>
                  <a:spcPts val="600"/>
                </a:spcAft>
              </a:pPr>
              <a:r>
                <a:rPr lang="en-IN" sz="1400" b="1" dirty="0">
                  <a:solidFill>
                    <a:schemeClr val="tx2"/>
                  </a:solidFill>
                  <a:latin typeface="Tenorite" panose="00000500000000000000" pitchFamily="2" charset="0"/>
                  <a:cs typeface="Segoe UI" panose="020B0502040204020203" pitchFamily="34" charset="0"/>
                </a:rPr>
                <a:t>Bhawni Choudhary</a:t>
              </a:r>
            </a:p>
          </p:txBody>
        </p:sp>
        <p:sp>
          <p:nvSpPr>
            <p:cNvPr id="32" name="Rectangle: Rounded Corners 31">
              <a:extLst>
                <a:ext uri="{FF2B5EF4-FFF2-40B4-BE49-F238E27FC236}">
                  <a16:creationId xmlns:a16="http://schemas.microsoft.com/office/drawing/2014/main" id="{EC495D01-0E62-8199-60C0-3EBDBAD1F3AF}"/>
                </a:ext>
              </a:extLst>
            </p:cNvPr>
            <p:cNvSpPr/>
            <p:nvPr/>
          </p:nvSpPr>
          <p:spPr bwMode="auto">
            <a:xfrm>
              <a:off x="1555444" y="5029649"/>
              <a:ext cx="4604998" cy="1442059"/>
            </a:xfrm>
            <a:prstGeom prst="roundRect">
              <a:avLst>
                <a:gd name="adj" fmla="val 8597"/>
              </a:avLst>
            </a:prstGeom>
            <a:noFill/>
            <a:ln w="3175">
              <a:solidFill>
                <a:schemeClr val="accent3">
                  <a:lumMod val="60000"/>
                  <a:lumOff val="40000"/>
                </a:schemeClr>
              </a:solidFill>
              <a:prstDash val="solid"/>
              <a:miter lim="800000"/>
              <a:headEnd/>
              <a:tailEnd/>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1100" dirty="0">
                <a:solidFill>
                  <a:schemeClr val="accent3"/>
                </a:solidFill>
                <a:latin typeface="Tenorite" panose="00000500000000000000" pitchFamily="2" charset="0"/>
                <a:ea typeface="Verdana" pitchFamily="34" charset="0"/>
                <a:cs typeface="Verdana" pitchFamily="34" charset="0"/>
              </a:endParaRPr>
            </a:p>
          </p:txBody>
        </p:sp>
        <p:sp>
          <p:nvSpPr>
            <p:cNvPr id="33" name="Rectangle 32">
              <a:extLst>
                <a:ext uri="{FF2B5EF4-FFF2-40B4-BE49-F238E27FC236}">
                  <a16:creationId xmlns:a16="http://schemas.microsoft.com/office/drawing/2014/main" id="{540BB807-B8A5-3A33-3D4D-8C6AF72781B7}"/>
                </a:ext>
              </a:extLst>
            </p:cNvPr>
            <p:cNvSpPr/>
            <p:nvPr/>
          </p:nvSpPr>
          <p:spPr>
            <a:xfrm>
              <a:off x="2410011" y="5984351"/>
              <a:ext cx="3750431" cy="184666"/>
            </a:xfrm>
            <a:prstGeom prst="rect">
              <a:avLst/>
            </a:prstGeom>
          </p:spPr>
          <p:txBody>
            <a:bodyPr wrap="square" lIns="0" tIns="0" rIns="0" bIns="0">
              <a:spAutoFit/>
            </a:bodyPr>
            <a:lstStyle/>
            <a:p>
              <a:pPr>
                <a:spcBef>
                  <a:spcPts val="300"/>
                </a:spcBef>
                <a:spcAft>
                  <a:spcPts val="300"/>
                </a:spcAft>
                <a:buClr>
                  <a:srgbClr val="47254B"/>
                </a:buClr>
                <a:buSzPct val="100000"/>
                <a:defRPr/>
              </a:pPr>
              <a:endParaRPr lang="en-US" sz="1200" dirty="0">
                <a:solidFill>
                  <a:schemeClr val="bg2"/>
                </a:solidFill>
                <a:highlight>
                  <a:srgbClr val="FFFF00"/>
                </a:highlight>
                <a:latin typeface="Tenorite" panose="00000500000000000000" pitchFamily="2" charset="0"/>
              </a:endParaRPr>
            </a:p>
          </p:txBody>
        </p:sp>
        <p:cxnSp>
          <p:nvCxnSpPr>
            <p:cNvPr id="34" name="Straight Connector 33">
              <a:extLst>
                <a:ext uri="{FF2B5EF4-FFF2-40B4-BE49-F238E27FC236}">
                  <a16:creationId xmlns:a16="http://schemas.microsoft.com/office/drawing/2014/main" id="{4D23E92D-562F-8F40-CD4C-15B8D158F6CA}"/>
                </a:ext>
              </a:extLst>
            </p:cNvPr>
            <p:cNvCxnSpPr/>
            <p:nvPr/>
          </p:nvCxnSpPr>
          <p:spPr bwMode="auto">
            <a:xfrm>
              <a:off x="2497267" y="5300704"/>
              <a:ext cx="2040155" cy="0"/>
            </a:xfrm>
            <a:prstGeom prst="line">
              <a:avLst/>
            </a:prstGeom>
            <a:solidFill>
              <a:schemeClr val="accent1"/>
            </a:solidFill>
            <a:ln w="12700" cap="flat" cmpd="sng" algn="ctr">
              <a:solidFill>
                <a:schemeClr val="bg1">
                  <a:lumMod val="75000"/>
                </a:schemeClr>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63FAE14F-114D-E5F6-9838-BBC6A3BCA566}"/>
                </a:ext>
              </a:extLst>
            </p:cNvPr>
            <p:cNvSpPr txBox="1"/>
            <p:nvPr/>
          </p:nvSpPr>
          <p:spPr>
            <a:xfrm>
              <a:off x="2917147" y="6203355"/>
              <a:ext cx="2516336" cy="276999"/>
            </a:xfrm>
            <a:prstGeom prst="rect">
              <a:avLst/>
            </a:prstGeom>
            <a:noFill/>
          </p:spPr>
          <p:txBody>
            <a:bodyPr wrap="square" lIns="0" rIns="0" rtlCol="0">
              <a:spAutoFit/>
            </a:bodyPr>
            <a:lstStyle/>
            <a:p>
              <a:pPr defTabSz="1007042" fontAlgn="base">
                <a:spcBef>
                  <a:spcPts val="661"/>
                </a:spcBef>
                <a:spcAft>
                  <a:spcPts val="330"/>
                </a:spcAft>
                <a:buClr>
                  <a:srgbClr val="47254B"/>
                </a:buClr>
                <a:buFont typeface="Arial" panose="020B0604020202020204" pitchFamily="34" charset="0"/>
              </a:pPr>
              <a:r>
                <a:rPr lang="en-US" sz="1200" kern="0" dirty="0">
                  <a:solidFill>
                    <a:schemeClr val="tx2"/>
                  </a:solidFill>
                  <a:latin typeface="Tenorite" panose="00000500000000000000" pitchFamily="2" charset="0"/>
                </a:rPr>
                <a:t>bhawni.Choudhary@evalueserve.com</a:t>
              </a:r>
            </a:p>
          </p:txBody>
        </p:sp>
        <p:sp>
          <p:nvSpPr>
            <p:cNvPr id="36" name="Freeform 109">
              <a:extLst>
                <a:ext uri="{FF2B5EF4-FFF2-40B4-BE49-F238E27FC236}">
                  <a16:creationId xmlns:a16="http://schemas.microsoft.com/office/drawing/2014/main" id="{9973BF5D-B04D-F011-FA1F-1313E51C7210}"/>
                </a:ext>
              </a:extLst>
            </p:cNvPr>
            <p:cNvSpPr>
              <a:spLocks noChangeAspect="1" noEditPoints="1"/>
            </p:cNvSpPr>
            <p:nvPr/>
          </p:nvSpPr>
          <p:spPr bwMode="auto">
            <a:xfrm>
              <a:off x="2519700" y="6267138"/>
              <a:ext cx="213659" cy="139157"/>
            </a:xfrm>
            <a:custGeom>
              <a:avLst/>
              <a:gdLst>
                <a:gd name="T0" fmla="*/ 303 w 1237"/>
                <a:gd name="T1" fmla="*/ 7 h 805"/>
                <a:gd name="T2" fmla="*/ 739 w 1237"/>
                <a:gd name="T3" fmla="*/ 6 h 805"/>
                <a:gd name="T4" fmla="*/ 1065 w 1237"/>
                <a:gd name="T5" fmla="*/ 6 h 805"/>
                <a:gd name="T6" fmla="*/ 1167 w 1237"/>
                <a:gd name="T7" fmla="*/ 12 h 805"/>
                <a:gd name="T8" fmla="*/ 1229 w 1237"/>
                <a:gd name="T9" fmla="*/ 89 h 805"/>
                <a:gd name="T10" fmla="*/ 1230 w 1237"/>
                <a:gd name="T11" fmla="*/ 250 h 805"/>
                <a:gd name="T12" fmla="*/ 1230 w 1237"/>
                <a:gd name="T13" fmla="*/ 574 h 805"/>
                <a:gd name="T14" fmla="*/ 1226 w 1237"/>
                <a:gd name="T15" fmla="*/ 730 h 805"/>
                <a:gd name="T16" fmla="*/ 1161 w 1237"/>
                <a:gd name="T17" fmla="*/ 795 h 805"/>
                <a:gd name="T18" fmla="*/ 1025 w 1237"/>
                <a:gd name="T19" fmla="*/ 798 h 805"/>
                <a:gd name="T20" fmla="*/ 200 w 1237"/>
                <a:gd name="T21" fmla="*/ 800 h 805"/>
                <a:gd name="T22" fmla="*/ 70 w 1237"/>
                <a:gd name="T23" fmla="*/ 792 h 805"/>
                <a:gd name="T24" fmla="*/ 11 w 1237"/>
                <a:gd name="T25" fmla="*/ 729 h 805"/>
                <a:gd name="T26" fmla="*/ 7 w 1237"/>
                <a:gd name="T27" fmla="*/ 570 h 805"/>
                <a:gd name="T28" fmla="*/ 7 w 1237"/>
                <a:gd name="T29" fmla="*/ 242 h 805"/>
                <a:gd name="T30" fmla="*/ 10 w 1237"/>
                <a:gd name="T31" fmla="*/ 83 h 805"/>
                <a:gd name="T32" fmla="*/ 72 w 1237"/>
                <a:gd name="T33" fmla="*/ 12 h 805"/>
                <a:gd name="T34" fmla="*/ 184 w 1237"/>
                <a:gd name="T35" fmla="*/ 7 h 805"/>
                <a:gd name="T36" fmla="*/ 303 w 1237"/>
                <a:gd name="T37" fmla="*/ 7 h 805"/>
                <a:gd name="T38" fmla="*/ 99 w 1237"/>
                <a:gd name="T39" fmla="*/ 53 h 805"/>
                <a:gd name="T40" fmla="*/ 618 w 1237"/>
                <a:gd name="T41" fmla="*/ 671 h 805"/>
                <a:gd name="T42" fmla="*/ 1114 w 1237"/>
                <a:gd name="T43" fmla="*/ 74 h 805"/>
                <a:gd name="T44" fmla="*/ 1125 w 1237"/>
                <a:gd name="T45" fmla="*/ 55 h 805"/>
                <a:gd name="T46" fmla="*/ 99 w 1237"/>
                <a:gd name="T47" fmla="*/ 53 h 805"/>
                <a:gd name="T48" fmla="*/ 847 w 1237"/>
                <a:gd name="T49" fmla="*/ 474 h 805"/>
                <a:gd name="T50" fmla="*/ 1158 w 1237"/>
                <a:gd name="T51" fmla="*/ 704 h 805"/>
                <a:gd name="T52" fmla="*/ 1178 w 1237"/>
                <a:gd name="T53" fmla="*/ 715 h 805"/>
                <a:gd name="T54" fmla="*/ 1181 w 1237"/>
                <a:gd name="T55" fmla="*/ 174 h 805"/>
                <a:gd name="T56" fmla="*/ 1175 w 1237"/>
                <a:gd name="T57" fmla="*/ 81 h 805"/>
                <a:gd name="T58" fmla="*/ 1173 w 1237"/>
                <a:gd name="T59" fmla="*/ 80 h 805"/>
                <a:gd name="T60" fmla="*/ 847 w 1237"/>
                <a:gd name="T61" fmla="*/ 474 h 805"/>
                <a:gd name="T62" fmla="*/ 56 w 1237"/>
                <a:gd name="T63" fmla="*/ 98 h 805"/>
                <a:gd name="T64" fmla="*/ 56 w 1237"/>
                <a:gd name="T65" fmla="*/ 251 h 805"/>
                <a:gd name="T66" fmla="*/ 58 w 1237"/>
                <a:gd name="T67" fmla="*/ 713 h 805"/>
                <a:gd name="T68" fmla="*/ 387 w 1237"/>
                <a:gd name="T69" fmla="*/ 474 h 805"/>
                <a:gd name="T70" fmla="*/ 61 w 1237"/>
                <a:gd name="T71" fmla="*/ 84 h 805"/>
                <a:gd name="T72" fmla="*/ 56 w 1237"/>
                <a:gd name="T73" fmla="*/ 98 h 805"/>
                <a:gd name="T74" fmla="*/ 419 w 1237"/>
                <a:gd name="T75" fmla="*/ 514 h 805"/>
                <a:gd name="T76" fmla="*/ 106 w 1237"/>
                <a:gd name="T77" fmla="*/ 743 h 805"/>
                <a:gd name="T78" fmla="*/ 99 w 1237"/>
                <a:gd name="T79" fmla="*/ 749 h 805"/>
                <a:gd name="T80" fmla="*/ 614 w 1237"/>
                <a:gd name="T81" fmla="*/ 749 h 805"/>
                <a:gd name="T82" fmla="*/ 419 w 1237"/>
                <a:gd name="T83" fmla="*/ 514 h 805"/>
                <a:gd name="T84" fmla="*/ 629 w 1237"/>
                <a:gd name="T85" fmla="*/ 735 h 805"/>
                <a:gd name="T86" fmla="*/ 622 w 1237"/>
                <a:gd name="T87" fmla="*/ 749 h 805"/>
                <a:gd name="T88" fmla="*/ 1133 w 1237"/>
                <a:gd name="T89" fmla="*/ 749 h 805"/>
                <a:gd name="T90" fmla="*/ 816 w 1237"/>
                <a:gd name="T91" fmla="*/ 512 h 805"/>
                <a:gd name="T92" fmla="*/ 629 w 1237"/>
                <a:gd name="T93" fmla="*/ 735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37" h="805">
                  <a:moveTo>
                    <a:pt x="303" y="7"/>
                  </a:moveTo>
                  <a:cubicBezTo>
                    <a:pt x="448" y="0"/>
                    <a:pt x="590" y="6"/>
                    <a:pt x="739" y="6"/>
                  </a:cubicBezTo>
                  <a:cubicBezTo>
                    <a:pt x="840" y="6"/>
                    <a:pt x="958" y="6"/>
                    <a:pt x="1065" y="6"/>
                  </a:cubicBezTo>
                  <a:cubicBezTo>
                    <a:pt x="1102" y="6"/>
                    <a:pt x="1141" y="2"/>
                    <a:pt x="1167" y="12"/>
                  </a:cubicBezTo>
                  <a:cubicBezTo>
                    <a:pt x="1197" y="23"/>
                    <a:pt x="1222" y="47"/>
                    <a:pt x="1229" y="89"/>
                  </a:cubicBezTo>
                  <a:cubicBezTo>
                    <a:pt x="1237" y="145"/>
                    <a:pt x="1230" y="197"/>
                    <a:pt x="1230" y="250"/>
                  </a:cubicBezTo>
                  <a:cubicBezTo>
                    <a:pt x="1230" y="351"/>
                    <a:pt x="1230" y="467"/>
                    <a:pt x="1230" y="574"/>
                  </a:cubicBezTo>
                  <a:cubicBezTo>
                    <a:pt x="1230" y="626"/>
                    <a:pt x="1237" y="694"/>
                    <a:pt x="1226" y="730"/>
                  </a:cubicBezTo>
                  <a:cubicBezTo>
                    <a:pt x="1216" y="759"/>
                    <a:pt x="1195" y="785"/>
                    <a:pt x="1161" y="795"/>
                  </a:cubicBezTo>
                  <a:cubicBezTo>
                    <a:pt x="1128" y="805"/>
                    <a:pt x="1070" y="798"/>
                    <a:pt x="1025" y="798"/>
                  </a:cubicBezTo>
                  <a:cubicBezTo>
                    <a:pt x="746" y="798"/>
                    <a:pt x="479" y="800"/>
                    <a:pt x="200" y="800"/>
                  </a:cubicBezTo>
                  <a:cubicBezTo>
                    <a:pt x="153" y="800"/>
                    <a:pt x="102" y="804"/>
                    <a:pt x="70" y="792"/>
                  </a:cubicBezTo>
                  <a:cubicBezTo>
                    <a:pt x="43" y="782"/>
                    <a:pt x="20" y="759"/>
                    <a:pt x="11" y="729"/>
                  </a:cubicBezTo>
                  <a:cubicBezTo>
                    <a:pt x="0" y="691"/>
                    <a:pt x="7" y="623"/>
                    <a:pt x="7" y="570"/>
                  </a:cubicBezTo>
                  <a:cubicBezTo>
                    <a:pt x="7" y="466"/>
                    <a:pt x="7" y="347"/>
                    <a:pt x="7" y="242"/>
                  </a:cubicBezTo>
                  <a:cubicBezTo>
                    <a:pt x="7" y="190"/>
                    <a:pt x="0" y="126"/>
                    <a:pt x="10" y="83"/>
                  </a:cubicBezTo>
                  <a:cubicBezTo>
                    <a:pt x="18" y="47"/>
                    <a:pt x="42" y="22"/>
                    <a:pt x="72" y="12"/>
                  </a:cubicBezTo>
                  <a:cubicBezTo>
                    <a:pt x="99" y="2"/>
                    <a:pt x="147" y="7"/>
                    <a:pt x="184" y="7"/>
                  </a:cubicBezTo>
                  <a:cubicBezTo>
                    <a:pt x="228" y="7"/>
                    <a:pt x="269" y="9"/>
                    <a:pt x="303" y="7"/>
                  </a:cubicBezTo>
                  <a:close/>
                  <a:moveTo>
                    <a:pt x="99" y="53"/>
                  </a:moveTo>
                  <a:cubicBezTo>
                    <a:pt x="273" y="258"/>
                    <a:pt x="442" y="469"/>
                    <a:pt x="618" y="671"/>
                  </a:cubicBezTo>
                  <a:cubicBezTo>
                    <a:pt x="784" y="475"/>
                    <a:pt x="948" y="269"/>
                    <a:pt x="1114" y="74"/>
                  </a:cubicBezTo>
                  <a:cubicBezTo>
                    <a:pt x="1118" y="69"/>
                    <a:pt x="1129" y="63"/>
                    <a:pt x="1125" y="55"/>
                  </a:cubicBezTo>
                  <a:cubicBezTo>
                    <a:pt x="782" y="56"/>
                    <a:pt x="438" y="54"/>
                    <a:pt x="99" y="53"/>
                  </a:cubicBezTo>
                  <a:close/>
                  <a:moveTo>
                    <a:pt x="847" y="474"/>
                  </a:moveTo>
                  <a:cubicBezTo>
                    <a:pt x="951" y="547"/>
                    <a:pt x="1056" y="630"/>
                    <a:pt x="1158" y="704"/>
                  </a:cubicBezTo>
                  <a:cubicBezTo>
                    <a:pt x="1165" y="709"/>
                    <a:pt x="1173" y="716"/>
                    <a:pt x="1178" y="715"/>
                  </a:cubicBezTo>
                  <a:cubicBezTo>
                    <a:pt x="1183" y="545"/>
                    <a:pt x="1181" y="350"/>
                    <a:pt x="1181" y="174"/>
                  </a:cubicBezTo>
                  <a:cubicBezTo>
                    <a:pt x="1181" y="140"/>
                    <a:pt x="1184" y="100"/>
                    <a:pt x="1175" y="81"/>
                  </a:cubicBezTo>
                  <a:cubicBezTo>
                    <a:pt x="1175" y="80"/>
                    <a:pt x="1174" y="79"/>
                    <a:pt x="1173" y="80"/>
                  </a:cubicBezTo>
                  <a:cubicBezTo>
                    <a:pt x="1066" y="212"/>
                    <a:pt x="955" y="342"/>
                    <a:pt x="847" y="474"/>
                  </a:cubicBezTo>
                  <a:close/>
                  <a:moveTo>
                    <a:pt x="56" y="98"/>
                  </a:moveTo>
                  <a:cubicBezTo>
                    <a:pt x="50" y="144"/>
                    <a:pt x="56" y="199"/>
                    <a:pt x="56" y="251"/>
                  </a:cubicBezTo>
                  <a:cubicBezTo>
                    <a:pt x="56" y="403"/>
                    <a:pt x="55" y="570"/>
                    <a:pt x="58" y="713"/>
                  </a:cubicBezTo>
                  <a:cubicBezTo>
                    <a:pt x="166" y="638"/>
                    <a:pt x="278" y="554"/>
                    <a:pt x="387" y="474"/>
                  </a:cubicBezTo>
                  <a:cubicBezTo>
                    <a:pt x="277" y="345"/>
                    <a:pt x="170" y="214"/>
                    <a:pt x="61" y="84"/>
                  </a:cubicBezTo>
                  <a:cubicBezTo>
                    <a:pt x="59" y="89"/>
                    <a:pt x="57" y="94"/>
                    <a:pt x="56" y="98"/>
                  </a:cubicBezTo>
                  <a:close/>
                  <a:moveTo>
                    <a:pt x="419" y="514"/>
                  </a:moveTo>
                  <a:cubicBezTo>
                    <a:pt x="322" y="585"/>
                    <a:pt x="203" y="666"/>
                    <a:pt x="106" y="743"/>
                  </a:cubicBezTo>
                  <a:cubicBezTo>
                    <a:pt x="104" y="744"/>
                    <a:pt x="97" y="744"/>
                    <a:pt x="99" y="749"/>
                  </a:cubicBezTo>
                  <a:cubicBezTo>
                    <a:pt x="271" y="749"/>
                    <a:pt x="442" y="749"/>
                    <a:pt x="614" y="749"/>
                  </a:cubicBezTo>
                  <a:cubicBezTo>
                    <a:pt x="554" y="672"/>
                    <a:pt x="484" y="591"/>
                    <a:pt x="419" y="514"/>
                  </a:cubicBezTo>
                  <a:close/>
                  <a:moveTo>
                    <a:pt x="629" y="735"/>
                  </a:moveTo>
                  <a:cubicBezTo>
                    <a:pt x="626" y="738"/>
                    <a:pt x="620" y="743"/>
                    <a:pt x="622" y="749"/>
                  </a:cubicBezTo>
                  <a:cubicBezTo>
                    <a:pt x="792" y="749"/>
                    <a:pt x="962" y="749"/>
                    <a:pt x="1133" y="749"/>
                  </a:cubicBezTo>
                  <a:cubicBezTo>
                    <a:pt x="1034" y="670"/>
                    <a:pt x="921" y="590"/>
                    <a:pt x="816" y="512"/>
                  </a:cubicBezTo>
                  <a:cubicBezTo>
                    <a:pt x="755" y="583"/>
                    <a:pt x="689" y="663"/>
                    <a:pt x="629" y="735"/>
                  </a:cubicBezTo>
                  <a:close/>
                </a:path>
              </a:pathLst>
            </a:custGeom>
            <a:solidFill>
              <a:schemeClr val="accent5"/>
            </a:solidFill>
            <a:ln>
              <a:solidFill>
                <a:schemeClr val="bg2"/>
              </a:solidFill>
            </a:ln>
          </p:spPr>
          <p:txBody>
            <a:bodyPr vert="horz" wrap="square" lIns="88286" tIns="44144" rIns="88286" bIns="44144" numCol="1" anchor="t" anchorCtr="0" compatLnSpc="1">
              <a:prstTxWarp prst="textNoShape">
                <a:avLst/>
              </a:prstTxWarp>
            </a:bodyPr>
            <a:lstStyle/>
            <a:p>
              <a:endParaRPr lang="en-US" sz="2000" dirty="0">
                <a:latin typeface="Tenorite" panose="00000500000000000000" pitchFamily="2" charset="0"/>
              </a:endParaRPr>
            </a:p>
          </p:txBody>
        </p:sp>
        <p:grpSp>
          <p:nvGrpSpPr>
            <p:cNvPr id="37" name="Group 36">
              <a:extLst>
                <a:ext uri="{FF2B5EF4-FFF2-40B4-BE49-F238E27FC236}">
                  <a16:creationId xmlns:a16="http://schemas.microsoft.com/office/drawing/2014/main" id="{D44D05D6-3217-D420-B8C1-6292F84105FF}"/>
                </a:ext>
              </a:extLst>
            </p:cNvPr>
            <p:cNvGrpSpPr/>
            <p:nvPr/>
          </p:nvGrpSpPr>
          <p:grpSpPr>
            <a:xfrm>
              <a:off x="958729" y="5147812"/>
              <a:ext cx="1243835" cy="1261502"/>
              <a:chOff x="399183" y="6014597"/>
              <a:chExt cx="1505041" cy="1526417"/>
            </a:xfrm>
          </p:grpSpPr>
          <p:sp>
            <p:nvSpPr>
              <p:cNvPr id="38" name="Oval 37">
                <a:extLst>
                  <a:ext uri="{FF2B5EF4-FFF2-40B4-BE49-F238E27FC236}">
                    <a16:creationId xmlns:a16="http://schemas.microsoft.com/office/drawing/2014/main" id="{ED120766-788B-DBC5-579E-3459C64AB764}"/>
                  </a:ext>
                </a:extLst>
              </p:cNvPr>
              <p:cNvSpPr/>
              <p:nvPr/>
            </p:nvSpPr>
            <p:spPr bwMode="auto">
              <a:xfrm>
                <a:off x="399183" y="6014597"/>
                <a:ext cx="1505041" cy="1505041"/>
              </a:xfrm>
              <a:prstGeom prst="ellipse">
                <a:avLst/>
              </a:prstGeom>
              <a:solidFill>
                <a:schemeClr val="accent2">
                  <a:lumMod val="20000"/>
                  <a:lumOff val="80000"/>
                  <a:alpha val="56000"/>
                </a:schemeClr>
              </a:solidFill>
              <a:ln w="9525">
                <a:noFill/>
                <a:miter lim="800000"/>
                <a:headEnd/>
                <a:tailEnd/>
              </a:ln>
              <a:effectLst/>
            </p:spPr>
            <p:txBody>
              <a:bodyPr lIns="107996" tIns="107996" rIns="107996" bIns="107996" rtlCol="0" anchor="ctr">
                <a:noAutofit/>
              </a:bodyPr>
              <a:lstStyle/>
              <a:p>
                <a:pPr algn="l"/>
                <a:endParaRPr lang="en-US" sz="1400" dirty="0">
                  <a:solidFill>
                    <a:schemeClr val="bg1"/>
                  </a:solidFill>
                  <a:latin typeface="Tenorite" panose="00000500000000000000" pitchFamily="2" charset="0"/>
                  <a:ea typeface="Verdana" pitchFamily="34" charset="0"/>
                  <a:cs typeface="Verdana" pitchFamily="34" charset="0"/>
                </a:endParaRPr>
              </a:p>
            </p:txBody>
          </p:sp>
          <p:grpSp>
            <p:nvGrpSpPr>
              <p:cNvPr id="39" name="Group 38">
                <a:extLst>
                  <a:ext uri="{FF2B5EF4-FFF2-40B4-BE49-F238E27FC236}">
                    <a16:creationId xmlns:a16="http://schemas.microsoft.com/office/drawing/2014/main" id="{5F260CBF-2DAA-000C-8EAD-17BB9123CA79}"/>
                  </a:ext>
                </a:extLst>
              </p:cNvPr>
              <p:cNvGrpSpPr/>
              <p:nvPr/>
            </p:nvGrpSpPr>
            <p:grpSpPr>
              <a:xfrm rot="20216741" flipH="1">
                <a:off x="434150" y="7113914"/>
                <a:ext cx="292919" cy="427100"/>
                <a:chOff x="615335" y="4621532"/>
                <a:chExt cx="386285" cy="563234"/>
              </a:xfrm>
            </p:grpSpPr>
            <p:sp>
              <p:nvSpPr>
                <p:cNvPr id="40" name="Oval 39">
                  <a:extLst>
                    <a:ext uri="{FF2B5EF4-FFF2-40B4-BE49-F238E27FC236}">
                      <a16:creationId xmlns:a16="http://schemas.microsoft.com/office/drawing/2014/main" id="{35A6A0DA-1128-FD14-8166-8234CEC3046F}"/>
                    </a:ext>
                  </a:extLst>
                </p:cNvPr>
                <p:cNvSpPr/>
                <p:nvPr/>
              </p:nvSpPr>
              <p:spPr bwMode="auto">
                <a:xfrm>
                  <a:off x="615335" y="4621532"/>
                  <a:ext cx="386285" cy="386285"/>
                </a:xfrm>
                <a:prstGeom prst="ellipse">
                  <a:avLst/>
                </a:prstGeom>
                <a:solidFill>
                  <a:schemeClr val="accent2">
                    <a:alpha val="76000"/>
                  </a:schemeClr>
                </a:solidFill>
                <a:ln w="9525">
                  <a:noFill/>
                  <a:miter lim="800000"/>
                  <a:headEnd/>
                  <a:tailEnd/>
                </a:ln>
                <a:effectLst/>
              </p:spPr>
              <p:txBody>
                <a:bodyPr lIns="107996" tIns="107996" rIns="107996" bIns="107996" rtlCol="0" anchor="ctr">
                  <a:noAutofit/>
                </a:bodyPr>
                <a:lstStyle/>
                <a:p>
                  <a:pPr algn="l"/>
                  <a:endParaRPr lang="en-US" sz="1400" dirty="0">
                    <a:solidFill>
                      <a:schemeClr val="bg1"/>
                    </a:solidFill>
                    <a:latin typeface="Tenorite" panose="00000500000000000000" pitchFamily="2" charset="0"/>
                    <a:ea typeface="Verdana" pitchFamily="34" charset="0"/>
                    <a:cs typeface="Verdana" pitchFamily="34" charset="0"/>
                  </a:endParaRPr>
                </a:p>
              </p:txBody>
            </p:sp>
            <p:sp>
              <p:nvSpPr>
                <p:cNvPr id="41" name="Oval 40">
                  <a:extLst>
                    <a:ext uri="{FF2B5EF4-FFF2-40B4-BE49-F238E27FC236}">
                      <a16:creationId xmlns:a16="http://schemas.microsoft.com/office/drawing/2014/main" id="{EB8627FA-0E59-8CB7-C622-BE17E13E3339}"/>
                    </a:ext>
                  </a:extLst>
                </p:cNvPr>
                <p:cNvSpPr/>
                <p:nvPr/>
              </p:nvSpPr>
              <p:spPr bwMode="auto">
                <a:xfrm>
                  <a:off x="666083" y="5056924"/>
                  <a:ext cx="127842" cy="127842"/>
                </a:xfrm>
                <a:prstGeom prst="ellipse">
                  <a:avLst/>
                </a:prstGeom>
                <a:solidFill>
                  <a:schemeClr val="accent2"/>
                </a:solidFill>
                <a:ln w="9525">
                  <a:noFill/>
                  <a:miter lim="800000"/>
                  <a:headEnd/>
                  <a:tailEnd/>
                </a:ln>
                <a:effectLst/>
              </p:spPr>
              <p:txBody>
                <a:bodyPr lIns="107996" tIns="107996" rIns="107996" bIns="107996" rtlCol="0" anchor="ctr">
                  <a:noAutofit/>
                </a:bodyPr>
                <a:lstStyle/>
                <a:p>
                  <a:pPr algn="l"/>
                  <a:endParaRPr lang="en-US" sz="1400" dirty="0">
                    <a:solidFill>
                      <a:schemeClr val="bg1"/>
                    </a:solidFill>
                    <a:latin typeface="Tenorite" panose="00000500000000000000" pitchFamily="2" charset="0"/>
                    <a:ea typeface="Verdana" pitchFamily="34" charset="0"/>
                    <a:cs typeface="Verdana" pitchFamily="34" charset="0"/>
                  </a:endParaRPr>
                </a:p>
              </p:txBody>
            </p:sp>
          </p:grpSp>
        </p:grpSp>
        <p:sp>
          <p:nvSpPr>
            <p:cNvPr id="42" name="TextBox 41">
              <a:extLst>
                <a:ext uri="{FF2B5EF4-FFF2-40B4-BE49-F238E27FC236}">
                  <a16:creationId xmlns:a16="http://schemas.microsoft.com/office/drawing/2014/main" id="{BF9CEBE9-6C47-A16F-665E-CBC4DBB8D403}"/>
                </a:ext>
              </a:extLst>
            </p:cNvPr>
            <p:cNvSpPr txBox="1"/>
            <p:nvPr/>
          </p:nvSpPr>
          <p:spPr>
            <a:xfrm>
              <a:off x="2497267" y="5719442"/>
              <a:ext cx="3351573" cy="544765"/>
            </a:xfrm>
            <a:prstGeom prst="rect">
              <a:avLst/>
            </a:prstGeom>
            <a:noFill/>
          </p:spPr>
          <p:txBody>
            <a:bodyPr wrap="square" lIns="0" tIns="0" rIns="0" rtlCol="0">
              <a:spAutoFit/>
            </a:bodyPr>
            <a:lstStyle/>
            <a:p>
              <a:pPr>
                <a:lnSpc>
                  <a:spcPct val="90000"/>
                </a:lnSpc>
                <a:spcBef>
                  <a:spcPts val="800"/>
                </a:spcBef>
                <a:buClr>
                  <a:srgbClr val="E0044E"/>
                </a:buClr>
              </a:pPr>
              <a:r>
                <a:rPr lang="en-US" sz="1200" dirty="0">
                  <a:solidFill>
                    <a:schemeClr val="bg2"/>
                  </a:solidFill>
                  <a:latin typeface="Tenorite" panose="00000500000000000000" pitchFamily="2" charset="0"/>
                </a:rPr>
                <a:t>Bhawni has 5+ years of experience across private equity secondaries, asset management and investment banking.</a:t>
              </a:r>
            </a:p>
          </p:txBody>
        </p:sp>
        <p:sp>
          <p:nvSpPr>
            <p:cNvPr id="43" name="TextBox 42">
              <a:extLst>
                <a:ext uri="{FF2B5EF4-FFF2-40B4-BE49-F238E27FC236}">
                  <a16:creationId xmlns:a16="http://schemas.microsoft.com/office/drawing/2014/main" id="{9ED14264-1643-2865-8051-8373B2CE05A1}"/>
                </a:ext>
              </a:extLst>
            </p:cNvPr>
            <p:cNvSpPr txBox="1"/>
            <p:nvPr/>
          </p:nvSpPr>
          <p:spPr>
            <a:xfrm>
              <a:off x="2497266" y="5320303"/>
              <a:ext cx="3351573" cy="415498"/>
            </a:xfrm>
            <a:prstGeom prst="rect">
              <a:avLst/>
            </a:prstGeom>
            <a:noFill/>
          </p:spPr>
          <p:txBody>
            <a:bodyPr wrap="square" lIns="0" tIns="0" rIns="0" rtlCol="0">
              <a:spAutoFit/>
            </a:bodyPr>
            <a:lstStyle/>
            <a:p>
              <a:pPr>
                <a:spcBef>
                  <a:spcPts val="300"/>
                </a:spcBef>
                <a:spcAft>
                  <a:spcPts val="300"/>
                </a:spcAft>
                <a:buClr>
                  <a:srgbClr val="47254B"/>
                </a:buClr>
                <a:buSzPct val="100000"/>
                <a:defRPr/>
              </a:pPr>
              <a:r>
                <a:rPr lang="en-US" sz="1200" b="1" dirty="0">
                  <a:solidFill>
                    <a:schemeClr val="bg2"/>
                  </a:solidFill>
                  <a:latin typeface="Tenorite" panose="00000500000000000000" pitchFamily="2" charset="0"/>
                </a:rPr>
                <a:t>Senior Analyst - Corporate and Investment Banking LoB</a:t>
              </a:r>
            </a:p>
          </p:txBody>
        </p:sp>
        <p:pic>
          <p:nvPicPr>
            <p:cNvPr id="58" name="Picture 57">
              <a:extLst>
                <a:ext uri="{FF2B5EF4-FFF2-40B4-BE49-F238E27FC236}">
                  <a16:creationId xmlns:a16="http://schemas.microsoft.com/office/drawing/2014/main" id="{9C53345E-16AC-E672-5666-A78E3236F1FA}"/>
                </a:ext>
              </a:extLst>
            </p:cNvPr>
            <p:cNvPicPr>
              <a:picLocks noChangeAspect="1"/>
            </p:cNvPicPr>
            <p:nvPr/>
          </p:nvPicPr>
          <p:blipFill>
            <a:blip r:embed="rId5"/>
            <a:srcRect l="3086" t="7230" r="3458" b="7982"/>
            <a:stretch>
              <a:fillRect/>
            </a:stretch>
          </p:blipFill>
          <p:spPr>
            <a:xfrm>
              <a:off x="953303" y="5121386"/>
              <a:ext cx="1268039" cy="1258585"/>
            </a:xfrm>
            <a:prstGeom prst="ellipse">
              <a:avLst/>
            </a:prstGeom>
          </p:spPr>
        </p:pic>
      </p:grpSp>
      <p:grpSp>
        <p:nvGrpSpPr>
          <p:cNvPr id="70" name="Group 69">
            <a:extLst>
              <a:ext uri="{FF2B5EF4-FFF2-40B4-BE49-F238E27FC236}">
                <a16:creationId xmlns:a16="http://schemas.microsoft.com/office/drawing/2014/main" id="{F3FF06BD-201D-684C-65AD-73A133BA750D}"/>
              </a:ext>
            </a:extLst>
          </p:cNvPr>
          <p:cNvGrpSpPr/>
          <p:nvPr/>
        </p:nvGrpSpPr>
        <p:grpSpPr>
          <a:xfrm>
            <a:off x="967195" y="6686928"/>
            <a:ext cx="5201713" cy="1371600"/>
            <a:chOff x="967195" y="6686928"/>
            <a:chExt cx="5201713" cy="1371600"/>
          </a:xfrm>
        </p:grpSpPr>
        <p:sp>
          <p:nvSpPr>
            <p:cNvPr id="44" name="TextBox 43">
              <a:extLst>
                <a:ext uri="{FF2B5EF4-FFF2-40B4-BE49-F238E27FC236}">
                  <a16:creationId xmlns:a16="http://schemas.microsoft.com/office/drawing/2014/main" id="{2B307F6C-F91B-D8BC-A716-4AA204756B2C}"/>
                </a:ext>
              </a:extLst>
            </p:cNvPr>
            <p:cNvSpPr txBox="1"/>
            <p:nvPr/>
          </p:nvSpPr>
          <p:spPr>
            <a:xfrm>
              <a:off x="2505733" y="6695589"/>
              <a:ext cx="3365582" cy="261610"/>
            </a:xfrm>
            <a:prstGeom prst="rect">
              <a:avLst/>
            </a:prstGeom>
            <a:noFill/>
          </p:spPr>
          <p:txBody>
            <a:bodyPr wrap="square" lIns="0" tIns="0" rtlCol="0">
              <a:spAutoFit/>
            </a:bodyPr>
            <a:lstStyle/>
            <a:p>
              <a:pPr>
                <a:spcBef>
                  <a:spcPts val="600"/>
                </a:spcBef>
                <a:spcAft>
                  <a:spcPts val="600"/>
                </a:spcAft>
              </a:pPr>
              <a:r>
                <a:rPr lang="en-IN" sz="1400" b="1" dirty="0">
                  <a:solidFill>
                    <a:schemeClr val="tx2"/>
                  </a:solidFill>
                  <a:latin typeface="Tenorite" panose="00000500000000000000" pitchFamily="2" charset="0"/>
                  <a:cs typeface="Segoe UI" panose="020B0502040204020203" pitchFamily="34" charset="0"/>
                </a:rPr>
                <a:t>Amit Bhatt</a:t>
              </a:r>
            </a:p>
          </p:txBody>
        </p:sp>
        <p:sp>
          <p:nvSpPr>
            <p:cNvPr id="45" name="Rectangle: Rounded Corners 44">
              <a:extLst>
                <a:ext uri="{FF2B5EF4-FFF2-40B4-BE49-F238E27FC236}">
                  <a16:creationId xmlns:a16="http://schemas.microsoft.com/office/drawing/2014/main" id="{FF00A51E-4CD5-419C-A4AE-43AF8A84D3F5}"/>
                </a:ext>
              </a:extLst>
            </p:cNvPr>
            <p:cNvSpPr/>
            <p:nvPr/>
          </p:nvSpPr>
          <p:spPr bwMode="auto">
            <a:xfrm>
              <a:off x="1563910" y="6686928"/>
              <a:ext cx="4604998" cy="1371600"/>
            </a:xfrm>
            <a:prstGeom prst="roundRect">
              <a:avLst>
                <a:gd name="adj" fmla="val 8597"/>
              </a:avLst>
            </a:prstGeom>
            <a:noFill/>
            <a:ln w="3175">
              <a:solidFill>
                <a:schemeClr val="accent3">
                  <a:lumMod val="60000"/>
                  <a:lumOff val="40000"/>
                </a:schemeClr>
              </a:solidFill>
              <a:prstDash val="solid"/>
              <a:miter lim="800000"/>
              <a:headEnd/>
              <a:tailEnd/>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1100" dirty="0">
                <a:solidFill>
                  <a:schemeClr val="accent3"/>
                </a:solidFill>
                <a:latin typeface="Tenorite" panose="00000500000000000000" pitchFamily="2" charset="0"/>
                <a:ea typeface="Verdana" pitchFamily="34" charset="0"/>
                <a:cs typeface="Verdana" pitchFamily="34" charset="0"/>
              </a:endParaRPr>
            </a:p>
          </p:txBody>
        </p:sp>
        <p:sp>
          <p:nvSpPr>
            <p:cNvPr id="46" name="Rectangle 45">
              <a:extLst>
                <a:ext uri="{FF2B5EF4-FFF2-40B4-BE49-F238E27FC236}">
                  <a16:creationId xmlns:a16="http://schemas.microsoft.com/office/drawing/2014/main" id="{32CC2643-B1DF-9367-B9AE-4F02778C1AE8}"/>
                </a:ext>
              </a:extLst>
            </p:cNvPr>
            <p:cNvSpPr/>
            <p:nvPr/>
          </p:nvSpPr>
          <p:spPr>
            <a:xfrm>
              <a:off x="2418477" y="7601483"/>
              <a:ext cx="3750431" cy="184666"/>
            </a:xfrm>
            <a:prstGeom prst="rect">
              <a:avLst/>
            </a:prstGeom>
          </p:spPr>
          <p:txBody>
            <a:bodyPr wrap="square" lIns="0" tIns="0" rIns="0" bIns="0">
              <a:spAutoFit/>
            </a:bodyPr>
            <a:lstStyle/>
            <a:p>
              <a:pPr>
                <a:spcBef>
                  <a:spcPts val="300"/>
                </a:spcBef>
                <a:spcAft>
                  <a:spcPts val="300"/>
                </a:spcAft>
                <a:buClr>
                  <a:srgbClr val="47254B"/>
                </a:buClr>
                <a:buSzPct val="100000"/>
                <a:defRPr/>
              </a:pPr>
              <a:endParaRPr lang="en-US" sz="1200" dirty="0">
                <a:solidFill>
                  <a:schemeClr val="bg2"/>
                </a:solidFill>
                <a:highlight>
                  <a:srgbClr val="FFFF00"/>
                </a:highlight>
                <a:latin typeface="Tenorite" panose="00000500000000000000" pitchFamily="2" charset="0"/>
              </a:endParaRPr>
            </a:p>
          </p:txBody>
        </p:sp>
        <p:cxnSp>
          <p:nvCxnSpPr>
            <p:cNvPr id="47" name="Straight Connector 46">
              <a:extLst>
                <a:ext uri="{FF2B5EF4-FFF2-40B4-BE49-F238E27FC236}">
                  <a16:creationId xmlns:a16="http://schemas.microsoft.com/office/drawing/2014/main" id="{6C749A74-4C58-92D6-A938-99D2A2F8DB09}"/>
                </a:ext>
              </a:extLst>
            </p:cNvPr>
            <p:cNvCxnSpPr/>
            <p:nvPr/>
          </p:nvCxnSpPr>
          <p:spPr bwMode="auto">
            <a:xfrm>
              <a:off x="2505733" y="6917836"/>
              <a:ext cx="2040155" cy="0"/>
            </a:xfrm>
            <a:prstGeom prst="line">
              <a:avLst/>
            </a:prstGeom>
            <a:solidFill>
              <a:schemeClr val="accent1"/>
            </a:solidFill>
            <a:ln w="12700" cap="flat" cmpd="sng" algn="ctr">
              <a:solidFill>
                <a:schemeClr val="bg1">
                  <a:lumMod val="75000"/>
                </a:schemeClr>
              </a:solidFill>
              <a:prstDash val="solid"/>
              <a:round/>
              <a:headEnd type="none" w="med" len="med"/>
              <a:tailEnd type="none" w="med" len="med"/>
            </a:ln>
            <a:effectLst/>
          </p:spPr>
        </p:cxnSp>
        <p:sp>
          <p:nvSpPr>
            <p:cNvPr id="48" name="TextBox 47">
              <a:extLst>
                <a:ext uri="{FF2B5EF4-FFF2-40B4-BE49-F238E27FC236}">
                  <a16:creationId xmlns:a16="http://schemas.microsoft.com/office/drawing/2014/main" id="{3219BB3B-6896-E09E-BDDB-9D2A3C813911}"/>
                </a:ext>
              </a:extLst>
            </p:cNvPr>
            <p:cNvSpPr txBox="1"/>
            <p:nvPr/>
          </p:nvSpPr>
          <p:spPr>
            <a:xfrm>
              <a:off x="2925613" y="7688407"/>
              <a:ext cx="2516336" cy="276999"/>
            </a:xfrm>
            <a:prstGeom prst="rect">
              <a:avLst/>
            </a:prstGeom>
            <a:noFill/>
          </p:spPr>
          <p:txBody>
            <a:bodyPr wrap="square" lIns="0" rIns="0" rtlCol="0">
              <a:spAutoFit/>
            </a:bodyPr>
            <a:lstStyle/>
            <a:p>
              <a:pPr defTabSz="1007042" fontAlgn="base">
                <a:spcBef>
                  <a:spcPts val="661"/>
                </a:spcBef>
                <a:spcAft>
                  <a:spcPts val="330"/>
                </a:spcAft>
                <a:buClr>
                  <a:srgbClr val="47254B"/>
                </a:buClr>
                <a:buFont typeface="Arial" panose="020B0604020202020204" pitchFamily="34" charset="0"/>
              </a:pPr>
              <a:r>
                <a:rPr lang="en-US" sz="1200" kern="0" dirty="0">
                  <a:solidFill>
                    <a:schemeClr val="tx2"/>
                  </a:solidFill>
                  <a:latin typeface="Tenorite" panose="00000500000000000000" pitchFamily="2" charset="0"/>
                </a:rPr>
                <a:t>amit.bhatt@evalueserve.com</a:t>
              </a:r>
            </a:p>
          </p:txBody>
        </p:sp>
        <p:sp>
          <p:nvSpPr>
            <p:cNvPr id="49" name="Freeform 109">
              <a:extLst>
                <a:ext uri="{FF2B5EF4-FFF2-40B4-BE49-F238E27FC236}">
                  <a16:creationId xmlns:a16="http://schemas.microsoft.com/office/drawing/2014/main" id="{61A5CAB6-01EF-9A47-CED5-512259D4B1C3}"/>
                </a:ext>
              </a:extLst>
            </p:cNvPr>
            <p:cNvSpPr>
              <a:spLocks noChangeAspect="1" noEditPoints="1"/>
            </p:cNvSpPr>
            <p:nvPr/>
          </p:nvSpPr>
          <p:spPr bwMode="auto">
            <a:xfrm>
              <a:off x="2528166" y="7760657"/>
              <a:ext cx="213659" cy="139157"/>
            </a:xfrm>
            <a:custGeom>
              <a:avLst/>
              <a:gdLst>
                <a:gd name="T0" fmla="*/ 303 w 1237"/>
                <a:gd name="T1" fmla="*/ 7 h 805"/>
                <a:gd name="T2" fmla="*/ 739 w 1237"/>
                <a:gd name="T3" fmla="*/ 6 h 805"/>
                <a:gd name="T4" fmla="*/ 1065 w 1237"/>
                <a:gd name="T5" fmla="*/ 6 h 805"/>
                <a:gd name="T6" fmla="*/ 1167 w 1237"/>
                <a:gd name="T7" fmla="*/ 12 h 805"/>
                <a:gd name="T8" fmla="*/ 1229 w 1237"/>
                <a:gd name="T9" fmla="*/ 89 h 805"/>
                <a:gd name="T10" fmla="*/ 1230 w 1237"/>
                <a:gd name="T11" fmla="*/ 250 h 805"/>
                <a:gd name="T12" fmla="*/ 1230 w 1237"/>
                <a:gd name="T13" fmla="*/ 574 h 805"/>
                <a:gd name="T14" fmla="*/ 1226 w 1237"/>
                <a:gd name="T15" fmla="*/ 730 h 805"/>
                <a:gd name="T16" fmla="*/ 1161 w 1237"/>
                <a:gd name="T17" fmla="*/ 795 h 805"/>
                <a:gd name="T18" fmla="*/ 1025 w 1237"/>
                <a:gd name="T19" fmla="*/ 798 h 805"/>
                <a:gd name="T20" fmla="*/ 200 w 1237"/>
                <a:gd name="T21" fmla="*/ 800 h 805"/>
                <a:gd name="T22" fmla="*/ 70 w 1237"/>
                <a:gd name="T23" fmla="*/ 792 h 805"/>
                <a:gd name="T24" fmla="*/ 11 w 1237"/>
                <a:gd name="T25" fmla="*/ 729 h 805"/>
                <a:gd name="T26" fmla="*/ 7 w 1237"/>
                <a:gd name="T27" fmla="*/ 570 h 805"/>
                <a:gd name="T28" fmla="*/ 7 w 1237"/>
                <a:gd name="T29" fmla="*/ 242 h 805"/>
                <a:gd name="T30" fmla="*/ 10 w 1237"/>
                <a:gd name="T31" fmla="*/ 83 h 805"/>
                <a:gd name="T32" fmla="*/ 72 w 1237"/>
                <a:gd name="T33" fmla="*/ 12 h 805"/>
                <a:gd name="T34" fmla="*/ 184 w 1237"/>
                <a:gd name="T35" fmla="*/ 7 h 805"/>
                <a:gd name="T36" fmla="*/ 303 w 1237"/>
                <a:gd name="T37" fmla="*/ 7 h 805"/>
                <a:gd name="T38" fmla="*/ 99 w 1237"/>
                <a:gd name="T39" fmla="*/ 53 h 805"/>
                <a:gd name="T40" fmla="*/ 618 w 1237"/>
                <a:gd name="T41" fmla="*/ 671 h 805"/>
                <a:gd name="T42" fmla="*/ 1114 w 1237"/>
                <a:gd name="T43" fmla="*/ 74 h 805"/>
                <a:gd name="T44" fmla="*/ 1125 w 1237"/>
                <a:gd name="T45" fmla="*/ 55 h 805"/>
                <a:gd name="T46" fmla="*/ 99 w 1237"/>
                <a:gd name="T47" fmla="*/ 53 h 805"/>
                <a:gd name="T48" fmla="*/ 847 w 1237"/>
                <a:gd name="T49" fmla="*/ 474 h 805"/>
                <a:gd name="T50" fmla="*/ 1158 w 1237"/>
                <a:gd name="T51" fmla="*/ 704 h 805"/>
                <a:gd name="T52" fmla="*/ 1178 w 1237"/>
                <a:gd name="T53" fmla="*/ 715 h 805"/>
                <a:gd name="T54" fmla="*/ 1181 w 1237"/>
                <a:gd name="T55" fmla="*/ 174 h 805"/>
                <a:gd name="T56" fmla="*/ 1175 w 1237"/>
                <a:gd name="T57" fmla="*/ 81 h 805"/>
                <a:gd name="T58" fmla="*/ 1173 w 1237"/>
                <a:gd name="T59" fmla="*/ 80 h 805"/>
                <a:gd name="T60" fmla="*/ 847 w 1237"/>
                <a:gd name="T61" fmla="*/ 474 h 805"/>
                <a:gd name="T62" fmla="*/ 56 w 1237"/>
                <a:gd name="T63" fmla="*/ 98 h 805"/>
                <a:gd name="T64" fmla="*/ 56 w 1237"/>
                <a:gd name="T65" fmla="*/ 251 h 805"/>
                <a:gd name="T66" fmla="*/ 58 w 1237"/>
                <a:gd name="T67" fmla="*/ 713 h 805"/>
                <a:gd name="T68" fmla="*/ 387 w 1237"/>
                <a:gd name="T69" fmla="*/ 474 h 805"/>
                <a:gd name="T70" fmla="*/ 61 w 1237"/>
                <a:gd name="T71" fmla="*/ 84 h 805"/>
                <a:gd name="T72" fmla="*/ 56 w 1237"/>
                <a:gd name="T73" fmla="*/ 98 h 805"/>
                <a:gd name="T74" fmla="*/ 419 w 1237"/>
                <a:gd name="T75" fmla="*/ 514 h 805"/>
                <a:gd name="T76" fmla="*/ 106 w 1237"/>
                <a:gd name="T77" fmla="*/ 743 h 805"/>
                <a:gd name="T78" fmla="*/ 99 w 1237"/>
                <a:gd name="T79" fmla="*/ 749 h 805"/>
                <a:gd name="T80" fmla="*/ 614 w 1237"/>
                <a:gd name="T81" fmla="*/ 749 h 805"/>
                <a:gd name="T82" fmla="*/ 419 w 1237"/>
                <a:gd name="T83" fmla="*/ 514 h 805"/>
                <a:gd name="T84" fmla="*/ 629 w 1237"/>
                <a:gd name="T85" fmla="*/ 735 h 805"/>
                <a:gd name="T86" fmla="*/ 622 w 1237"/>
                <a:gd name="T87" fmla="*/ 749 h 805"/>
                <a:gd name="T88" fmla="*/ 1133 w 1237"/>
                <a:gd name="T89" fmla="*/ 749 h 805"/>
                <a:gd name="T90" fmla="*/ 816 w 1237"/>
                <a:gd name="T91" fmla="*/ 512 h 805"/>
                <a:gd name="T92" fmla="*/ 629 w 1237"/>
                <a:gd name="T93" fmla="*/ 735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37" h="805">
                  <a:moveTo>
                    <a:pt x="303" y="7"/>
                  </a:moveTo>
                  <a:cubicBezTo>
                    <a:pt x="448" y="0"/>
                    <a:pt x="590" y="6"/>
                    <a:pt x="739" y="6"/>
                  </a:cubicBezTo>
                  <a:cubicBezTo>
                    <a:pt x="840" y="6"/>
                    <a:pt x="958" y="6"/>
                    <a:pt x="1065" y="6"/>
                  </a:cubicBezTo>
                  <a:cubicBezTo>
                    <a:pt x="1102" y="6"/>
                    <a:pt x="1141" y="2"/>
                    <a:pt x="1167" y="12"/>
                  </a:cubicBezTo>
                  <a:cubicBezTo>
                    <a:pt x="1197" y="23"/>
                    <a:pt x="1222" y="47"/>
                    <a:pt x="1229" y="89"/>
                  </a:cubicBezTo>
                  <a:cubicBezTo>
                    <a:pt x="1237" y="145"/>
                    <a:pt x="1230" y="197"/>
                    <a:pt x="1230" y="250"/>
                  </a:cubicBezTo>
                  <a:cubicBezTo>
                    <a:pt x="1230" y="351"/>
                    <a:pt x="1230" y="467"/>
                    <a:pt x="1230" y="574"/>
                  </a:cubicBezTo>
                  <a:cubicBezTo>
                    <a:pt x="1230" y="626"/>
                    <a:pt x="1237" y="694"/>
                    <a:pt x="1226" y="730"/>
                  </a:cubicBezTo>
                  <a:cubicBezTo>
                    <a:pt x="1216" y="759"/>
                    <a:pt x="1195" y="785"/>
                    <a:pt x="1161" y="795"/>
                  </a:cubicBezTo>
                  <a:cubicBezTo>
                    <a:pt x="1128" y="805"/>
                    <a:pt x="1070" y="798"/>
                    <a:pt x="1025" y="798"/>
                  </a:cubicBezTo>
                  <a:cubicBezTo>
                    <a:pt x="746" y="798"/>
                    <a:pt x="479" y="800"/>
                    <a:pt x="200" y="800"/>
                  </a:cubicBezTo>
                  <a:cubicBezTo>
                    <a:pt x="153" y="800"/>
                    <a:pt x="102" y="804"/>
                    <a:pt x="70" y="792"/>
                  </a:cubicBezTo>
                  <a:cubicBezTo>
                    <a:pt x="43" y="782"/>
                    <a:pt x="20" y="759"/>
                    <a:pt x="11" y="729"/>
                  </a:cubicBezTo>
                  <a:cubicBezTo>
                    <a:pt x="0" y="691"/>
                    <a:pt x="7" y="623"/>
                    <a:pt x="7" y="570"/>
                  </a:cubicBezTo>
                  <a:cubicBezTo>
                    <a:pt x="7" y="466"/>
                    <a:pt x="7" y="347"/>
                    <a:pt x="7" y="242"/>
                  </a:cubicBezTo>
                  <a:cubicBezTo>
                    <a:pt x="7" y="190"/>
                    <a:pt x="0" y="126"/>
                    <a:pt x="10" y="83"/>
                  </a:cubicBezTo>
                  <a:cubicBezTo>
                    <a:pt x="18" y="47"/>
                    <a:pt x="42" y="22"/>
                    <a:pt x="72" y="12"/>
                  </a:cubicBezTo>
                  <a:cubicBezTo>
                    <a:pt x="99" y="2"/>
                    <a:pt x="147" y="7"/>
                    <a:pt x="184" y="7"/>
                  </a:cubicBezTo>
                  <a:cubicBezTo>
                    <a:pt x="228" y="7"/>
                    <a:pt x="269" y="9"/>
                    <a:pt x="303" y="7"/>
                  </a:cubicBezTo>
                  <a:close/>
                  <a:moveTo>
                    <a:pt x="99" y="53"/>
                  </a:moveTo>
                  <a:cubicBezTo>
                    <a:pt x="273" y="258"/>
                    <a:pt x="442" y="469"/>
                    <a:pt x="618" y="671"/>
                  </a:cubicBezTo>
                  <a:cubicBezTo>
                    <a:pt x="784" y="475"/>
                    <a:pt x="948" y="269"/>
                    <a:pt x="1114" y="74"/>
                  </a:cubicBezTo>
                  <a:cubicBezTo>
                    <a:pt x="1118" y="69"/>
                    <a:pt x="1129" y="63"/>
                    <a:pt x="1125" y="55"/>
                  </a:cubicBezTo>
                  <a:cubicBezTo>
                    <a:pt x="782" y="56"/>
                    <a:pt x="438" y="54"/>
                    <a:pt x="99" y="53"/>
                  </a:cubicBezTo>
                  <a:close/>
                  <a:moveTo>
                    <a:pt x="847" y="474"/>
                  </a:moveTo>
                  <a:cubicBezTo>
                    <a:pt x="951" y="547"/>
                    <a:pt x="1056" y="630"/>
                    <a:pt x="1158" y="704"/>
                  </a:cubicBezTo>
                  <a:cubicBezTo>
                    <a:pt x="1165" y="709"/>
                    <a:pt x="1173" y="716"/>
                    <a:pt x="1178" y="715"/>
                  </a:cubicBezTo>
                  <a:cubicBezTo>
                    <a:pt x="1183" y="545"/>
                    <a:pt x="1181" y="350"/>
                    <a:pt x="1181" y="174"/>
                  </a:cubicBezTo>
                  <a:cubicBezTo>
                    <a:pt x="1181" y="140"/>
                    <a:pt x="1184" y="100"/>
                    <a:pt x="1175" y="81"/>
                  </a:cubicBezTo>
                  <a:cubicBezTo>
                    <a:pt x="1175" y="80"/>
                    <a:pt x="1174" y="79"/>
                    <a:pt x="1173" y="80"/>
                  </a:cubicBezTo>
                  <a:cubicBezTo>
                    <a:pt x="1066" y="212"/>
                    <a:pt x="955" y="342"/>
                    <a:pt x="847" y="474"/>
                  </a:cubicBezTo>
                  <a:close/>
                  <a:moveTo>
                    <a:pt x="56" y="98"/>
                  </a:moveTo>
                  <a:cubicBezTo>
                    <a:pt x="50" y="144"/>
                    <a:pt x="56" y="199"/>
                    <a:pt x="56" y="251"/>
                  </a:cubicBezTo>
                  <a:cubicBezTo>
                    <a:pt x="56" y="403"/>
                    <a:pt x="55" y="570"/>
                    <a:pt x="58" y="713"/>
                  </a:cubicBezTo>
                  <a:cubicBezTo>
                    <a:pt x="166" y="638"/>
                    <a:pt x="278" y="554"/>
                    <a:pt x="387" y="474"/>
                  </a:cubicBezTo>
                  <a:cubicBezTo>
                    <a:pt x="277" y="345"/>
                    <a:pt x="170" y="214"/>
                    <a:pt x="61" y="84"/>
                  </a:cubicBezTo>
                  <a:cubicBezTo>
                    <a:pt x="59" y="89"/>
                    <a:pt x="57" y="94"/>
                    <a:pt x="56" y="98"/>
                  </a:cubicBezTo>
                  <a:close/>
                  <a:moveTo>
                    <a:pt x="419" y="514"/>
                  </a:moveTo>
                  <a:cubicBezTo>
                    <a:pt x="322" y="585"/>
                    <a:pt x="203" y="666"/>
                    <a:pt x="106" y="743"/>
                  </a:cubicBezTo>
                  <a:cubicBezTo>
                    <a:pt x="104" y="744"/>
                    <a:pt x="97" y="744"/>
                    <a:pt x="99" y="749"/>
                  </a:cubicBezTo>
                  <a:cubicBezTo>
                    <a:pt x="271" y="749"/>
                    <a:pt x="442" y="749"/>
                    <a:pt x="614" y="749"/>
                  </a:cubicBezTo>
                  <a:cubicBezTo>
                    <a:pt x="554" y="672"/>
                    <a:pt x="484" y="591"/>
                    <a:pt x="419" y="514"/>
                  </a:cubicBezTo>
                  <a:close/>
                  <a:moveTo>
                    <a:pt x="629" y="735"/>
                  </a:moveTo>
                  <a:cubicBezTo>
                    <a:pt x="626" y="738"/>
                    <a:pt x="620" y="743"/>
                    <a:pt x="622" y="749"/>
                  </a:cubicBezTo>
                  <a:cubicBezTo>
                    <a:pt x="792" y="749"/>
                    <a:pt x="962" y="749"/>
                    <a:pt x="1133" y="749"/>
                  </a:cubicBezTo>
                  <a:cubicBezTo>
                    <a:pt x="1034" y="670"/>
                    <a:pt x="921" y="590"/>
                    <a:pt x="816" y="512"/>
                  </a:cubicBezTo>
                  <a:cubicBezTo>
                    <a:pt x="755" y="583"/>
                    <a:pt x="689" y="663"/>
                    <a:pt x="629" y="735"/>
                  </a:cubicBezTo>
                  <a:close/>
                </a:path>
              </a:pathLst>
            </a:custGeom>
            <a:solidFill>
              <a:schemeClr val="accent5"/>
            </a:solidFill>
            <a:ln>
              <a:solidFill>
                <a:schemeClr val="bg2"/>
              </a:solidFill>
            </a:ln>
          </p:spPr>
          <p:txBody>
            <a:bodyPr vert="horz" wrap="square" lIns="88286" tIns="44144" rIns="88286" bIns="44144" numCol="1" anchor="t" anchorCtr="0" compatLnSpc="1">
              <a:prstTxWarp prst="textNoShape">
                <a:avLst/>
              </a:prstTxWarp>
            </a:bodyPr>
            <a:lstStyle/>
            <a:p>
              <a:endParaRPr lang="en-US" sz="2000" dirty="0">
                <a:latin typeface="Tenorite" panose="00000500000000000000" pitchFamily="2" charset="0"/>
              </a:endParaRPr>
            </a:p>
          </p:txBody>
        </p:sp>
        <p:grpSp>
          <p:nvGrpSpPr>
            <p:cNvPr id="50" name="Group 49">
              <a:extLst>
                <a:ext uri="{FF2B5EF4-FFF2-40B4-BE49-F238E27FC236}">
                  <a16:creationId xmlns:a16="http://schemas.microsoft.com/office/drawing/2014/main" id="{FFFB523B-21DB-1029-FD82-F54030413D46}"/>
                </a:ext>
              </a:extLst>
            </p:cNvPr>
            <p:cNvGrpSpPr/>
            <p:nvPr/>
          </p:nvGrpSpPr>
          <p:grpSpPr>
            <a:xfrm>
              <a:off x="967195" y="6737059"/>
              <a:ext cx="1243835" cy="1261502"/>
              <a:chOff x="399183" y="6014597"/>
              <a:chExt cx="1505041" cy="1526417"/>
            </a:xfrm>
          </p:grpSpPr>
          <p:sp>
            <p:nvSpPr>
              <p:cNvPr id="51" name="Oval 50">
                <a:extLst>
                  <a:ext uri="{FF2B5EF4-FFF2-40B4-BE49-F238E27FC236}">
                    <a16:creationId xmlns:a16="http://schemas.microsoft.com/office/drawing/2014/main" id="{6B4B16D8-E290-54EA-51D8-3522AD86BA71}"/>
                  </a:ext>
                </a:extLst>
              </p:cNvPr>
              <p:cNvSpPr/>
              <p:nvPr/>
            </p:nvSpPr>
            <p:spPr bwMode="auto">
              <a:xfrm>
                <a:off x="399183" y="6014597"/>
                <a:ext cx="1505041" cy="1505041"/>
              </a:xfrm>
              <a:prstGeom prst="ellipse">
                <a:avLst/>
              </a:prstGeom>
              <a:solidFill>
                <a:schemeClr val="accent2">
                  <a:lumMod val="20000"/>
                  <a:lumOff val="80000"/>
                  <a:alpha val="56000"/>
                </a:schemeClr>
              </a:solidFill>
              <a:ln w="9525">
                <a:noFill/>
                <a:miter lim="800000"/>
                <a:headEnd/>
                <a:tailEnd/>
              </a:ln>
              <a:effectLst/>
            </p:spPr>
            <p:txBody>
              <a:bodyPr lIns="107996" tIns="107996" rIns="107996" bIns="107996" rtlCol="0" anchor="ctr">
                <a:noAutofit/>
              </a:bodyPr>
              <a:lstStyle/>
              <a:p>
                <a:pPr algn="l"/>
                <a:endParaRPr lang="en-US" sz="1400" dirty="0">
                  <a:solidFill>
                    <a:schemeClr val="bg1"/>
                  </a:solidFill>
                  <a:latin typeface="Tenorite" panose="00000500000000000000" pitchFamily="2" charset="0"/>
                  <a:ea typeface="Verdana" pitchFamily="34" charset="0"/>
                  <a:cs typeface="Verdana" pitchFamily="34" charset="0"/>
                </a:endParaRPr>
              </a:p>
            </p:txBody>
          </p:sp>
          <p:grpSp>
            <p:nvGrpSpPr>
              <p:cNvPr id="52" name="Group 51">
                <a:extLst>
                  <a:ext uri="{FF2B5EF4-FFF2-40B4-BE49-F238E27FC236}">
                    <a16:creationId xmlns:a16="http://schemas.microsoft.com/office/drawing/2014/main" id="{C310A815-02E4-2F22-0B50-35FD4591387D}"/>
                  </a:ext>
                </a:extLst>
              </p:cNvPr>
              <p:cNvGrpSpPr/>
              <p:nvPr/>
            </p:nvGrpSpPr>
            <p:grpSpPr>
              <a:xfrm rot="20216741" flipH="1">
                <a:off x="434150" y="7113914"/>
                <a:ext cx="292919" cy="427100"/>
                <a:chOff x="615335" y="4621532"/>
                <a:chExt cx="386285" cy="563234"/>
              </a:xfrm>
            </p:grpSpPr>
            <p:sp>
              <p:nvSpPr>
                <p:cNvPr id="53" name="Oval 52">
                  <a:extLst>
                    <a:ext uri="{FF2B5EF4-FFF2-40B4-BE49-F238E27FC236}">
                      <a16:creationId xmlns:a16="http://schemas.microsoft.com/office/drawing/2014/main" id="{3C7A6EEE-3446-E3E1-29A7-D807BEF3580A}"/>
                    </a:ext>
                  </a:extLst>
                </p:cNvPr>
                <p:cNvSpPr/>
                <p:nvPr/>
              </p:nvSpPr>
              <p:spPr bwMode="auto">
                <a:xfrm>
                  <a:off x="615335" y="4621532"/>
                  <a:ext cx="386285" cy="386285"/>
                </a:xfrm>
                <a:prstGeom prst="ellipse">
                  <a:avLst/>
                </a:prstGeom>
                <a:solidFill>
                  <a:schemeClr val="accent2">
                    <a:alpha val="76000"/>
                  </a:schemeClr>
                </a:solidFill>
                <a:ln w="9525">
                  <a:noFill/>
                  <a:miter lim="800000"/>
                  <a:headEnd/>
                  <a:tailEnd/>
                </a:ln>
                <a:effectLst/>
              </p:spPr>
              <p:txBody>
                <a:bodyPr lIns="107996" tIns="107996" rIns="107996" bIns="107996" rtlCol="0" anchor="ctr">
                  <a:noAutofit/>
                </a:bodyPr>
                <a:lstStyle/>
                <a:p>
                  <a:pPr algn="l"/>
                  <a:endParaRPr lang="en-US" sz="1400" dirty="0">
                    <a:solidFill>
                      <a:schemeClr val="bg1"/>
                    </a:solidFill>
                    <a:latin typeface="Tenorite" panose="00000500000000000000" pitchFamily="2" charset="0"/>
                    <a:ea typeface="Verdana" pitchFamily="34" charset="0"/>
                    <a:cs typeface="Verdana" pitchFamily="34" charset="0"/>
                  </a:endParaRPr>
                </a:p>
              </p:txBody>
            </p:sp>
            <p:sp>
              <p:nvSpPr>
                <p:cNvPr id="54" name="Oval 53">
                  <a:extLst>
                    <a:ext uri="{FF2B5EF4-FFF2-40B4-BE49-F238E27FC236}">
                      <a16:creationId xmlns:a16="http://schemas.microsoft.com/office/drawing/2014/main" id="{9569FB38-1162-01E1-137D-F86B7D00E061}"/>
                    </a:ext>
                  </a:extLst>
                </p:cNvPr>
                <p:cNvSpPr/>
                <p:nvPr/>
              </p:nvSpPr>
              <p:spPr bwMode="auto">
                <a:xfrm>
                  <a:off x="666083" y="5056924"/>
                  <a:ext cx="127842" cy="127842"/>
                </a:xfrm>
                <a:prstGeom prst="ellipse">
                  <a:avLst/>
                </a:prstGeom>
                <a:solidFill>
                  <a:schemeClr val="accent2"/>
                </a:solidFill>
                <a:ln w="9525">
                  <a:noFill/>
                  <a:miter lim="800000"/>
                  <a:headEnd/>
                  <a:tailEnd/>
                </a:ln>
                <a:effectLst/>
              </p:spPr>
              <p:txBody>
                <a:bodyPr lIns="107996" tIns="107996" rIns="107996" bIns="107996" rtlCol="0" anchor="ctr">
                  <a:noAutofit/>
                </a:bodyPr>
                <a:lstStyle/>
                <a:p>
                  <a:pPr algn="l"/>
                  <a:endParaRPr lang="en-US" sz="1400" dirty="0">
                    <a:solidFill>
                      <a:schemeClr val="bg1"/>
                    </a:solidFill>
                    <a:latin typeface="Tenorite" panose="00000500000000000000" pitchFamily="2" charset="0"/>
                    <a:ea typeface="Verdana" pitchFamily="34" charset="0"/>
                    <a:cs typeface="Verdana" pitchFamily="34" charset="0"/>
                  </a:endParaRPr>
                </a:p>
              </p:txBody>
            </p:sp>
          </p:grpSp>
        </p:grpSp>
        <p:sp>
          <p:nvSpPr>
            <p:cNvPr id="55" name="TextBox 54">
              <a:extLst>
                <a:ext uri="{FF2B5EF4-FFF2-40B4-BE49-F238E27FC236}">
                  <a16:creationId xmlns:a16="http://schemas.microsoft.com/office/drawing/2014/main" id="{5C61F8FC-65D8-CA5D-0D6B-53E30600771A}"/>
                </a:ext>
              </a:extLst>
            </p:cNvPr>
            <p:cNvSpPr txBox="1"/>
            <p:nvPr/>
          </p:nvSpPr>
          <p:spPr>
            <a:xfrm>
              <a:off x="2505733" y="7250214"/>
              <a:ext cx="3351573" cy="378565"/>
            </a:xfrm>
            <a:prstGeom prst="rect">
              <a:avLst/>
            </a:prstGeom>
            <a:noFill/>
          </p:spPr>
          <p:txBody>
            <a:bodyPr wrap="square" lIns="0" tIns="0" rIns="0" rtlCol="0">
              <a:spAutoFit/>
            </a:bodyPr>
            <a:lstStyle/>
            <a:p>
              <a:pPr>
                <a:lnSpc>
                  <a:spcPct val="90000"/>
                </a:lnSpc>
                <a:spcBef>
                  <a:spcPts val="800"/>
                </a:spcBef>
                <a:buClr>
                  <a:srgbClr val="E0044E"/>
                </a:buClr>
              </a:pPr>
              <a:r>
                <a:rPr lang="en-US" sz="1200" dirty="0">
                  <a:solidFill>
                    <a:schemeClr val="bg2"/>
                  </a:solidFill>
                  <a:latin typeface="Tenorite" panose="00000500000000000000" pitchFamily="2" charset="0"/>
                </a:rPr>
                <a:t>Amit has 2+ years of experience working with corporate clients and private equity teams</a:t>
              </a:r>
            </a:p>
          </p:txBody>
        </p:sp>
        <p:sp>
          <p:nvSpPr>
            <p:cNvPr id="56" name="TextBox 55">
              <a:extLst>
                <a:ext uri="{FF2B5EF4-FFF2-40B4-BE49-F238E27FC236}">
                  <a16:creationId xmlns:a16="http://schemas.microsoft.com/office/drawing/2014/main" id="{3B5CD6C9-DACF-202A-E820-D04973B3DF4E}"/>
                </a:ext>
              </a:extLst>
            </p:cNvPr>
            <p:cNvSpPr txBox="1"/>
            <p:nvPr/>
          </p:nvSpPr>
          <p:spPr>
            <a:xfrm>
              <a:off x="2505732" y="6957755"/>
              <a:ext cx="3351573" cy="230832"/>
            </a:xfrm>
            <a:prstGeom prst="rect">
              <a:avLst/>
            </a:prstGeom>
            <a:noFill/>
          </p:spPr>
          <p:txBody>
            <a:bodyPr wrap="square" lIns="0" tIns="0" rIns="0" rtlCol="0">
              <a:spAutoFit/>
            </a:bodyPr>
            <a:lstStyle/>
            <a:p>
              <a:pPr>
                <a:spcBef>
                  <a:spcPts val="300"/>
                </a:spcBef>
                <a:spcAft>
                  <a:spcPts val="300"/>
                </a:spcAft>
                <a:buClr>
                  <a:srgbClr val="47254B"/>
                </a:buClr>
                <a:buSzPct val="100000"/>
                <a:defRPr/>
              </a:pPr>
              <a:r>
                <a:rPr lang="en-US" sz="1200" b="1" dirty="0">
                  <a:solidFill>
                    <a:schemeClr val="bg2"/>
                  </a:solidFill>
                  <a:latin typeface="Tenorite" panose="00000500000000000000" pitchFamily="2" charset="0"/>
                </a:rPr>
                <a:t>Analyst - Corporate and Investment Banking LoB</a:t>
              </a:r>
            </a:p>
          </p:txBody>
        </p:sp>
        <p:pic>
          <p:nvPicPr>
            <p:cNvPr id="68" name="Picture 67" descr="Profile image">
              <a:extLst>
                <a:ext uri="{FF2B5EF4-FFF2-40B4-BE49-F238E27FC236}">
                  <a16:creationId xmlns:a16="http://schemas.microsoft.com/office/drawing/2014/main" id="{CBC4D992-BC29-3A04-7D0C-BA25E46FA487}"/>
                </a:ext>
              </a:extLst>
            </p:cNvPr>
            <p:cNvPicPr>
              <a:picLocks noChangeAspect="1"/>
            </p:cNvPicPr>
            <p:nvPr/>
          </p:nvPicPr>
          <p:blipFill>
            <a:blip r:embed="rId6"/>
            <a:srcRect/>
            <a:stretch>
              <a:fillRect/>
            </a:stretch>
          </p:blipFill>
          <p:spPr>
            <a:xfrm>
              <a:off x="967730" y="6749839"/>
              <a:ext cx="1243835" cy="1243835"/>
            </a:xfrm>
            <a:prstGeom prst="ellipse">
              <a:avLst/>
            </a:prstGeom>
          </p:spPr>
        </p:pic>
      </p:grpSp>
      <p:pic>
        <p:nvPicPr>
          <p:cNvPr id="6" name="Picture 5">
            <a:extLst>
              <a:ext uri="{FF2B5EF4-FFF2-40B4-BE49-F238E27FC236}">
                <a16:creationId xmlns:a16="http://schemas.microsoft.com/office/drawing/2014/main" id="{197FEC32-859E-BC21-C2B8-8AF6C301A477}"/>
              </a:ext>
            </a:extLst>
          </p:cNvPr>
          <p:cNvPicPr>
            <a:picLocks noChangeAspect="1"/>
          </p:cNvPicPr>
          <p:nvPr/>
        </p:nvPicPr>
        <p:blipFill>
          <a:blip r:embed="rId7"/>
          <a:srcRect t="3250" b="3250"/>
          <a:stretch>
            <a:fillRect/>
          </a:stretch>
        </p:blipFill>
        <p:spPr>
          <a:xfrm>
            <a:off x="1033271" y="3575304"/>
            <a:ext cx="1097280" cy="1097280"/>
          </a:xfrm>
          <a:prstGeom prst="ellipse">
            <a:avLst/>
          </a:prstGeom>
        </p:spPr>
      </p:pic>
    </p:spTree>
    <p:extLst>
      <p:ext uri="{BB962C8B-B14F-4D97-AF65-F5344CB8AC3E}">
        <p14:creationId xmlns:p14="http://schemas.microsoft.com/office/powerpoint/2010/main" val="17111052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9HZAeM0A"/>
  <p:tag name="ARTICULATE_PROJECT_OPEN" val="0"/>
  <p:tag name="ARTICULATE_SLIDE_COUNT" val="9"/>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Custom 9">
      <a:dk1>
        <a:srgbClr val="4C4C4D"/>
      </a:dk1>
      <a:lt1>
        <a:srgbClr val="FFFFFF"/>
      </a:lt1>
      <a:dk2>
        <a:srgbClr val="E0044E"/>
      </a:dk2>
      <a:lt2>
        <a:srgbClr val="43224D"/>
      </a:lt2>
      <a:accent1>
        <a:srgbClr val="301038"/>
      </a:accent1>
      <a:accent2>
        <a:srgbClr val="776EA9"/>
      </a:accent2>
      <a:accent3>
        <a:srgbClr val="A297B4"/>
      </a:accent3>
      <a:accent4>
        <a:srgbClr val="4CB4E6"/>
      </a:accent4>
      <a:accent5>
        <a:srgbClr val="3265AA"/>
      </a:accent5>
      <a:accent6>
        <a:srgbClr val="4D80AF"/>
      </a:accent6>
      <a:hlink>
        <a:srgbClr val="4CB4E7"/>
      </a:hlink>
      <a:folHlink>
        <a:srgbClr val="3265AA"/>
      </a:folHlink>
    </a:clrScheme>
    <a:fontScheme name="Custom 1">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l">
          <a:lnSpc>
            <a:spcPct val="90000"/>
          </a:lnSpc>
          <a:spcBef>
            <a:spcPts val="800"/>
          </a:spcBef>
          <a:buClr>
            <a:srgbClr val="E0044E"/>
          </a:buClr>
          <a:defRPr sz="1600" dirty="0" err="1" smtClean="0"/>
        </a:defPPr>
      </a:lstStyle>
    </a:txDef>
  </a:objectDefaults>
  <a:extraClrSchemeLst/>
  <a:extLst>
    <a:ext uri="{05A4C25C-085E-4340-85A3-A5531E510DB2}">
      <thm15:themeFamily xmlns:thm15="http://schemas.microsoft.com/office/thememl/2012/main" name="5.28.2024 Updated_Evalueserve PowerPoint Template.pptx  -  Read-Only" id="{FAB6AC5F-4226-4E99-BC38-DC5682DAA7D3}" vid="{A65B16E5-22D9-425E-8643-5FFAEFD90C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2e41f9c-374e-48e1-93da-d51006bd07db"/>
    <lcf76f155ced4ddcb4097134ff3c332f xmlns="96a2f802-5fa4-47f1-b1e5-9ccc2ed37b5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9C149665D6B3943A41D5076430F1A8F" ma:contentTypeVersion="13" ma:contentTypeDescription="Create a new document." ma:contentTypeScope="" ma:versionID="670781988e6967ddbdf9eecf46488a67">
  <xsd:schema xmlns:xsd="http://www.w3.org/2001/XMLSchema" xmlns:xs="http://www.w3.org/2001/XMLSchema" xmlns:p="http://schemas.microsoft.com/office/2006/metadata/properties" xmlns:ns2="96a2f802-5fa4-47f1-b1e5-9ccc2ed37b59" xmlns:ns3="d2e41f9c-374e-48e1-93da-d51006bd07db" targetNamespace="http://schemas.microsoft.com/office/2006/metadata/properties" ma:root="true" ma:fieldsID="3811f05715870886b0af4f16f04f6b39" ns2:_="" ns3:_="">
    <xsd:import namespace="96a2f802-5fa4-47f1-b1e5-9ccc2ed37b59"/>
    <xsd:import namespace="d2e41f9c-374e-48e1-93da-d51006bd07d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a2f802-5fa4-47f1-b1e5-9ccc2ed37b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dca52e8-7373-4df4-a0ed-4d31ffe62b11"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2e41f9c-374e-48e1-93da-d51006bd07d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15aeca7-6260-4b54-a377-e27fea895bba}" ma:internalName="TaxCatchAll" ma:showField="CatchAllData" ma:web="d2e41f9c-374e-48e1-93da-d51006bd07d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F9BB0FC-876D-48FD-9C18-2987A830FE5F}">
  <ds:schemaRefs>
    <ds:schemaRef ds:uri="96a2f802-5fa4-47f1-b1e5-9ccc2ed37b59"/>
    <ds:schemaRef ds:uri="http://purl.org/dc/elements/1.1/"/>
    <ds:schemaRef ds:uri="http://purl.org/dc/terms/"/>
    <ds:schemaRef ds:uri="http://www.w3.org/XML/1998/namespace"/>
    <ds:schemaRef ds:uri="http://schemas.microsoft.com/office/2006/metadata/properties"/>
    <ds:schemaRef ds:uri="http://schemas.microsoft.com/office/2006/documentManagement/types"/>
    <ds:schemaRef ds:uri="d2e41f9c-374e-48e1-93da-d51006bd07db"/>
    <ds:schemaRef ds:uri="http://schemas.microsoft.com/office/infopath/2007/PartnerControl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541AA570-F3AC-4DB7-9994-899B05E9329D}">
  <ds:schemaRefs>
    <ds:schemaRef ds:uri="http://schemas.microsoft.com/sharepoint/v3/contenttype/forms"/>
  </ds:schemaRefs>
</ds:datastoreItem>
</file>

<file path=customXml/itemProps3.xml><?xml version="1.0" encoding="utf-8"?>
<ds:datastoreItem xmlns:ds="http://schemas.openxmlformats.org/officeDocument/2006/customXml" ds:itemID="{C4203DCF-400B-456F-8ACF-118BA3E787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6a2f802-5fa4-47f1-b1e5-9ccc2ed37b59"/>
    <ds:schemaRef ds:uri="d2e41f9c-374e-48e1-93da-d51006bd07d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7f6b194-73f8-48d3-95d2-0d2530a9bb45}" enabled="1" method="Privileged" siteId="{0483ae51-a627-466e-a7dd-de2ac7e1238e}" contentBits="0" removed="0"/>
</clbl:labelList>
</file>

<file path=docProps/app.xml><?xml version="1.0" encoding="utf-8"?>
<Properties xmlns="http://schemas.openxmlformats.org/officeDocument/2006/extended-properties" xmlns:vt="http://schemas.openxmlformats.org/officeDocument/2006/docPropsVTypes">
  <Template>Default Theme</Template>
  <TotalTime>8277</TotalTime>
  <Words>4870</Words>
  <Application>Microsoft Office PowerPoint</Application>
  <PresentationFormat>A4 Paper (210x297 mm)</PresentationFormat>
  <Paragraphs>349</Paragraphs>
  <Slides>9</Slides>
  <Notes>6</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7" baseType="lpstr">
      <vt:lpstr>Arial</vt:lpstr>
      <vt:lpstr>Calibri</vt:lpstr>
      <vt:lpstr>Courier New</vt:lpstr>
      <vt:lpstr>Georgia</vt:lpstr>
      <vt:lpstr>Segoe UI</vt:lpstr>
      <vt:lpstr>Tenorite</vt:lpstr>
      <vt:lpstr>Office Theme</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Samriti Goyal</dc:creator>
  <cp:lastModifiedBy>Tammy Sau-Ying Duong</cp:lastModifiedBy>
  <cp:revision>961</cp:revision>
  <dcterms:created xsi:type="dcterms:W3CDTF">2026-10-07T08:21:16Z</dcterms:created>
  <dcterms:modified xsi:type="dcterms:W3CDTF">2026-11-01T21:30:27Z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0x01010039C149665D6B3943A41D5076430F1A8F</vt:lpwstr>
  </property>
  <property fmtid="{D5CDD505-2E9C-101B-9397-08002B2CF9AE}" pid="3" name="ArticulateGUID">
    <vt:lpwstr>E6070F01-EA0A-4E05-B7B5-C48573FC321B</vt:lpwstr>
  </property>
  <property fmtid="{D5CDD505-2E9C-101B-9397-08002B2CF9AE}" pid="4" name="ArticulatePath">
    <vt:lpwstr>https://brightcarbon.sharepoint.com/sites/Intranet/Projects/ABCD/Contrast &amp; Co/CONC 6900 - Evalueserve PowerPoint Template/Evalueserve PowerPoint Template 02</vt:lpwstr>
  </property>
  <property fmtid="{D5CDD505-2E9C-101B-9397-08002B2CF9AE}" pid="5" name="MediaServiceImageTags">
    <vt:lpwstr/>
  </property>
  <property fmtid="{D5CDD505-2E9C-101B-9397-08002B2CF9AE}" pid="6" name="_NewReviewCycle">
    <vt:lpwstr/>
  </property>
  <property fmtid="{D5CDD505-2E9C-101B-9397-08002B2CF9AE}" pid="7" name="ClassificationContentMarkingFooterLocations">
    <vt:lpwstr>Office Theme:6</vt:lpwstr>
  </property>
  <property fmtid="{D5CDD505-2E9C-101B-9397-08002B2CF9AE}" pid="8" name="ClassificationContentMarkingFooterText">
    <vt:lpwstr>Sensitivity: Public</vt:lpwstr>
  </property>
</Properties>
</file>